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424" r:id="rId3"/>
    <p:sldId id="407" r:id="rId4"/>
    <p:sldId id="373" r:id="rId5"/>
    <p:sldId id="410" r:id="rId6"/>
    <p:sldId id="440" r:id="rId7"/>
    <p:sldId id="411" r:id="rId8"/>
    <p:sldId id="263" r:id="rId9"/>
    <p:sldId id="408" r:id="rId10"/>
    <p:sldId id="425" r:id="rId11"/>
    <p:sldId id="274" r:id="rId12"/>
    <p:sldId id="426" r:id="rId13"/>
    <p:sldId id="427" r:id="rId14"/>
    <p:sldId id="409" r:id="rId15"/>
    <p:sldId id="414" r:id="rId16"/>
    <p:sldId id="412" r:id="rId17"/>
    <p:sldId id="430" r:id="rId18"/>
    <p:sldId id="435" r:id="rId19"/>
    <p:sldId id="431" r:id="rId20"/>
    <p:sldId id="432" r:id="rId21"/>
    <p:sldId id="416" r:id="rId22"/>
    <p:sldId id="433" r:id="rId23"/>
    <p:sldId id="415" r:id="rId24"/>
    <p:sldId id="419" r:id="rId25"/>
    <p:sldId id="417" r:id="rId26"/>
    <p:sldId id="420" r:id="rId27"/>
    <p:sldId id="421" r:id="rId28"/>
    <p:sldId id="423" r:id="rId29"/>
    <p:sldId id="434" r:id="rId30"/>
    <p:sldId id="436" r:id="rId31"/>
    <p:sldId id="437" r:id="rId32"/>
    <p:sldId id="438" r:id="rId33"/>
    <p:sldId id="428" r:id="rId34"/>
    <p:sldId id="439" r:id="rId35"/>
    <p:sldId id="261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ohamed Salah Eldin Hussein" initials="MSEH" lastIdx="1" clrIdx="0">
    <p:extLst>
      <p:ext uri="{19B8F6BF-5375-455C-9EA6-DF929625EA0E}">
        <p15:presenceInfo xmlns:p15="http://schemas.microsoft.com/office/powerpoint/2012/main" userId="S-1-5-21-2526723697-3970139257-1846531739-100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E0000"/>
    <a:srgbClr val="4C0000"/>
    <a:srgbClr val="FF0101"/>
    <a:srgbClr val="8A0000"/>
    <a:srgbClr val="8C1C2C"/>
    <a:srgbClr val="C00000"/>
    <a:srgbClr val="F0F0F0"/>
    <a:srgbClr val="1F1D1E"/>
    <a:srgbClr val="FFFFFF"/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166" autoAdjust="0"/>
    <p:restoredTop sz="94660"/>
  </p:normalViewPr>
  <p:slideViewPr>
    <p:cSldViewPr snapToGrid="0">
      <p:cViewPr>
        <p:scale>
          <a:sx n="50" d="100"/>
          <a:sy n="50" d="100"/>
        </p:scale>
        <p:origin x="1320" y="8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541401-D012-4B0D-9D72-E4D3333377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954AC2-D892-4571-8647-F04EA6ADEA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E6731-F006-4661-986B-8DD78A492F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AF10A-64EA-477F-94C1-67F98687FFAF}" type="datetimeFigureOut">
              <a:rPr lang="en-US" smtClean="0"/>
              <a:t>6/10/2023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12BF9B-C7DD-4A65-B662-ED51E6D28B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4B9EB7-7485-4771-9957-6DF91A1275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6CACE-EFBB-415E-AE92-353A580E95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8107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AD58A1-F13C-4FEA-A51C-5B2CA6FA5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3CF8EFB-3F52-4F7C-B96F-F969C5ED83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808216-1ED2-494B-878B-90EEF8C223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AF10A-64EA-477F-94C1-67F98687FFAF}" type="datetimeFigureOut">
              <a:rPr lang="en-US" smtClean="0"/>
              <a:t>6/10/2023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FE1926-A964-4A05-A117-456E4D64D2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4E0868-5829-405E-BA66-E4DA42364C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6CACE-EFBB-415E-AE92-353A580E95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004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148D3F6-9B93-496A-AFC9-C3C9770A1B8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8E3162-A4C7-4123-B290-ED66731598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023B1E-AD9A-482D-ACCF-9883C33F7C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AF10A-64EA-477F-94C1-67F98687FFAF}" type="datetimeFigureOut">
              <a:rPr lang="en-US" smtClean="0"/>
              <a:t>6/10/2023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3DEA0A-000F-4E22-AB7F-E2CFDEA75D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F39ECC-5BB7-4B26-99FB-1CC12C00FC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6CACE-EFBB-415E-AE92-353A580E95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9958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5DB88-3DE2-41D9-B63C-41BD25655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706FEE-F986-45EC-A263-3A5FA4E59D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6A17C0-BDAB-4F61-BA0F-39A88D6BBE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AF10A-64EA-477F-94C1-67F98687FFAF}" type="datetimeFigureOut">
              <a:rPr lang="en-US" smtClean="0"/>
              <a:t>6/10/2023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ACDE02-827C-4FD3-9C0F-AECC9C9EA6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8EECE7-DE92-478D-9FA6-78ED83734B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6CACE-EFBB-415E-AE92-353A580E95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2486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C9C73D-A76C-496E-865B-75AEF7CDFC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F05F21-3017-431B-9176-128B19F513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2CAD2D-CA8B-4F02-BBF1-33D51AC1B4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AF10A-64EA-477F-94C1-67F98687FFAF}" type="datetimeFigureOut">
              <a:rPr lang="en-US" smtClean="0"/>
              <a:t>6/10/2023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8E7D4C-9570-430C-9745-128D6F7706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37CA04-3076-455E-BB1D-35FAB789F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6CACE-EFBB-415E-AE92-353A580E95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2205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3DE74-2177-4453-92C2-23F4280184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6B2D8F-7A78-45DD-8FBA-D051E970EC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3414E5-5F30-43CE-81E8-1C0401F3F7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EFFC88-CE54-45F2-9C2A-325FBBB0EB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AF10A-64EA-477F-94C1-67F98687FFAF}" type="datetimeFigureOut">
              <a:rPr lang="en-US" smtClean="0"/>
              <a:t>6/10/2023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D487C3-A50F-4039-84A9-0F8E4AD577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B08A93-6AA6-461A-B8A7-FC77D746A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6CACE-EFBB-415E-AE92-353A580E95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9398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AD0406-B5B6-4F63-8B3F-F4C91F154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B56C21-BC12-48B7-A343-E34D785AF5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56791D-ECBA-44AD-B009-59CB7EE37B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4905C6-2B61-48AD-A957-8E20D443173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91A682B-8D9F-41C8-B243-CA9769E7044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00B5626-4B12-4B0C-A68B-F096E52A91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AF10A-64EA-477F-94C1-67F98687FFAF}" type="datetimeFigureOut">
              <a:rPr lang="en-US" smtClean="0"/>
              <a:t>6/10/2023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5274086-C3C0-4AED-9083-5CD42A74CB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32F0FA6-59DE-4B0D-93D7-66775A829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6CACE-EFBB-415E-AE92-353A580E95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7436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110C48-8472-42B5-9CBD-5B3A7B841B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536747-0EA0-4AAA-8D36-4601C199B3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AF10A-64EA-477F-94C1-67F98687FFAF}" type="datetimeFigureOut">
              <a:rPr lang="en-US" smtClean="0"/>
              <a:t>6/10/2023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EBEC97-CFBC-4AED-BA58-E3EDCD23C1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282958-8339-443E-B6E0-B566362C1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6CACE-EFBB-415E-AE92-353A580E95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9089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053FCFE-B056-4F77-8E74-BEBCD9BEB6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AF10A-64EA-477F-94C1-67F98687FFAF}" type="datetimeFigureOut">
              <a:rPr lang="en-US" smtClean="0"/>
              <a:t>6/10/2023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E7004D-DD69-4C17-9D62-48228C64AA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C8C7BE-8CFF-4400-ACA6-7CC580651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6CACE-EFBB-415E-AE92-353A580E95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5542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D0715-399E-4D7B-A79F-808FC5E2A9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E86679-DE0B-4F27-88FA-3E12C201D2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A320B5-7202-4734-AF66-CE193386E0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8C8204-8046-4F79-BFD1-97DE5A3894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AF10A-64EA-477F-94C1-67F98687FFAF}" type="datetimeFigureOut">
              <a:rPr lang="en-US" smtClean="0"/>
              <a:t>6/10/2023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93B10C-85F7-42CE-ABE5-B2379788EF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1D6207-53C1-44C4-B1E7-D3A95C5FE3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6CACE-EFBB-415E-AE92-353A580E95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1832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DBE1E8-C959-4322-B731-479C72C4EB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D0BF4A7-53AD-4D15-BAEB-8B84787C983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153B3B-7FBF-4990-835E-7FF3A1EC3F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B2CC8D-100E-45C2-8835-5B08994E04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AF10A-64EA-477F-94C1-67F98687FFAF}" type="datetimeFigureOut">
              <a:rPr lang="en-US" smtClean="0"/>
              <a:t>6/10/2023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432467-122E-4A9E-8793-442BF4477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585415-911C-43A4-9AD8-24E32CE07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6CACE-EFBB-415E-AE92-353A580E95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2756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5A104F7-A16C-409A-B8A4-4819348E65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8A80A7-1B82-4F23-A325-7891BB16A8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683D19-BAA9-41A5-858A-EFD92E07E9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3AF10A-64EA-477F-94C1-67F98687FFAF}" type="datetimeFigureOut">
              <a:rPr lang="en-US" smtClean="0"/>
              <a:t>6/10/2023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131E40-638E-4C27-8461-BD9EB107AA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4EE965-9666-4D71-BA09-E4D17E8EB3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06CACE-EFBB-415E-AE92-353A580E95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8015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hyperlink" Target="mailto:meldin@tra.gov.eg" TargetMode="Externa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5.svg"/><Relationship Id="rId7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fccid.io/T4KD878UVII/Internal-Photos/Internal-Photos-5369862.pdf" TargetMode="External"/><Relationship Id="rId3" Type="http://schemas.openxmlformats.org/officeDocument/2006/relationships/image" Target="../media/image5.svg"/><Relationship Id="rId7" Type="http://schemas.openxmlformats.org/officeDocument/2006/relationships/hyperlink" Target="https://www.fcc.gov/search/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fccid.io/" TargetMode="External"/><Relationship Id="rId11" Type="http://schemas.openxmlformats.org/officeDocument/2006/relationships/image" Target="../media/image3.png"/><Relationship Id="rId5" Type="http://schemas.openxmlformats.org/officeDocument/2006/relationships/image" Target="../media/image17.png"/><Relationship Id="rId10" Type="http://schemas.openxmlformats.org/officeDocument/2006/relationships/image" Target="../media/image2.png"/><Relationship Id="rId4" Type="http://schemas.openxmlformats.org/officeDocument/2006/relationships/image" Target="../media/image16.png"/><Relationship Id="rId9" Type="http://schemas.openxmlformats.org/officeDocument/2006/relationships/hyperlink" Target="https://docs.google.com/document/d/1WeEbw2xujsi-_rxFNkbr2hRYdm5TzFvE/edit?usp=sharing&amp;ouid=111966986650643878928&amp;rtpof=true&amp;sd=true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jpe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5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5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5.sv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5.svg"/><Relationship Id="rId7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5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5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5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5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5.sv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5.sv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5.sv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5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6346AD62-0C64-48A9-9DA5-B5169DA66E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71" t="2762" r="2873" b="2762"/>
          <a:stretch/>
        </p:blipFill>
        <p:spPr>
          <a:xfrm>
            <a:off x="5857609" y="1066800"/>
            <a:ext cx="6344551" cy="47244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6BEA30-334B-4972-A866-7F9A22919F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91948" y="1984204"/>
            <a:ext cx="5709892" cy="898383"/>
          </a:xfrm>
        </p:spPr>
        <p:txBody>
          <a:bodyPr>
            <a:noAutofit/>
          </a:bodyPr>
          <a:lstStyle/>
          <a:p>
            <a:pPr algn="l"/>
            <a:r>
              <a:rPr lang="en-GB" sz="5400" b="1" dirty="0">
                <a:solidFill>
                  <a:srgbClr val="D22A43"/>
                </a:solidFill>
              </a:rPr>
              <a:t>Watch out your Car</a:t>
            </a:r>
            <a:endParaRPr lang="en-US" sz="4000" b="1" dirty="0">
              <a:solidFill>
                <a:srgbClr val="D22A43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3FA1DE3-F199-4E62-83EE-C0D99375F7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427" y="6330950"/>
            <a:ext cx="968663" cy="41793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BD7E223-11FA-4BC3-82EB-FEE07ADCEEA5}"/>
              </a:ext>
            </a:extLst>
          </p:cNvPr>
          <p:cNvSpPr txBox="1"/>
          <p:nvPr/>
        </p:nvSpPr>
        <p:spPr>
          <a:xfrm>
            <a:off x="1391947" y="3658867"/>
            <a:ext cx="4551653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by : Mohamed salah-el-den</a:t>
            </a:r>
          </a:p>
          <a:p>
            <a:r>
              <a:rPr lang="en-GB" sz="1400" dirty="0"/>
              <a:t>Senior staff engineer in research and technical solutions department </a:t>
            </a:r>
          </a:p>
          <a:p>
            <a:r>
              <a:rPr lang="en-US" dirty="0"/>
              <a:t>📧</a:t>
            </a:r>
            <a:r>
              <a:rPr lang="en-US" sz="1400" dirty="0"/>
              <a:t> </a:t>
            </a:r>
            <a:r>
              <a:rPr lang="en-US" sz="1400" dirty="0">
                <a:hlinkClick r:id="rId4"/>
              </a:rPr>
              <a:t>meldin@tra.gov.eg</a:t>
            </a:r>
            <a:br>
              <a:rPr lang="en-US" sz="1400" b="1" dirty="0"/>
            </a:br>
            <a:endParaRPr lang="en-US" sz="14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BA0D49F-5CAD-4ABD-BFDE-F433ABEF71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5149" y="6334782"/>
            <a:ext cx="1142423" cy="414098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44C9122D-8A72-4F44-B147-0CF1E62A342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3500000">
            <a:off x="-2788095" y="1038257"/>
            <a:ext cx="4486275" cy="4486275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EB11C33A-F4A6-45E2-B54B-414C4FBDE6A7}"/>
              </a:ext>
            </a:extLst>
          </p:cNvPr>
          <p:cNvSpPr txBox="1">
            <a:spLocks/>
          </p:cNvSpPr>
          <p:nvPr/>
        </p:nvSpPr>
        <p:spPr>
          <a:xfrm>
            <a:off x="1391947" y="2796035"/>
            <a:ext cx="5393645" cy="72527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3200" dirty="0">
                <a:solidFill>
                  <a:srgbClr val="D22A43"/>
                </a:solidFill>
              </a:rPr>
              <a:t>Key Fobs</a:t>
            </a:r>
            <a:r>
              <a:rPr lang="en-GB" sz="4400" dirty="0">
                <a:solidFill>
                  <a:srgbClr val="D22A43"/>
                </a:solidFill>
              </a:rPr>
              <a:t> </a:t>
            </a:r>
            <a:r>
              <a:rPr lang="en-GB" sz="3200" dirty="0">
                <a:solidFill>
                  <a:srgbClr val="D22A43"/>
                </a:solidFill>
              </a:rPr>
              <a:t>Security</a:t>
            </a:r>
            <a:endParaRPr lang="en-US" sz="3200" dirty="0">
              <a:solidFill>
                <a:srgbClr val="D22A43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82780A6-2170-4ACF-9D2C-F598651C001B}"/>
              </a:ext>
            </a:extLst>
          </p:cNvPr>
          <p:cNvSpPr txBox="1"/>
          <p:nvPr/>
        </p:nvSpPr>
        <p:spPr>
          <a:xfrm>
            <a:off x="4246894" y="2943759"/>
            <a:ext cx="86450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600" b="0" i="0" dirty="0">
                <a:solidFill>
                  <a:schemeClr val="bg1"/>
                </a:solidFill>
                <a:effectLst/>
                <a:latin typeface="Segoe UI Emoji" panose="020B0502040204020203" pitchFamily="34" charset="0"/>
              </a:rPr>
              <a:t>😈</a:t>
            </a:r>
            <a:endParaRPr lang="en-GB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21793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2853D80E-41AE-406E-801F-78F9BD992C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145" y="2249837"/>
            <a:ext cx="4486275" cy="44862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6BEA30-334B-4972-A866-7F9A22919F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4428" y="285274"/>
            <a:ext cx="4975706" cy="679926"/>
          </a:xfrm>
        </p:spPr>
        <p:txBody>
          <a:bodyPr>
            <a:noAutofit/>
          </a:bodyPr>
          <a:lstStyle/>
          <a:p>
            <a:pPr algn="l"/>
            <a:r>
              <a:rPr lang="en-GB" sz="4000" b="1" dirty="0">
                <a:solidFill>
                  <a:srgbClr val="D22A43"/>
                </a:solidFill>
              </a:rPr>
              <a:t>What is Key Fobs</a:t>
            </a:r>
            <a:endParaRPr lang="en-US" sz="2800" b="1" dirty="0">
              <a:solidFill>
                <a:srgbClr val="D22A43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3FA1DE3-F199-4E62-83EE-C0D99375F7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427" y="6330950"/>
            <a:ext cx="968663" cy="41793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A0D49F-5CAD-4ABD-BFDE-F433ABEF71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5149" y="6334782"/>
            <a:ext cx="1142423" cy="414098"/>
          </a:xfrm>
          <a:prstGeom prst="rect">
            <a:avLst/>
          </a:prstGeom>
        </p:spPr>
      </p:pic>
      <p:sp>
        <p:nvSpPr>
          <p:cNvPr id="11" name="Subtitle 4">
            <a:extLst>
              <a:ext uri="{FF2B5EF4-FFF2-40B4-BE49-F238E27FC236}">
                <a16:creationId xmlns:a16="http://schemas.microsoft.com/office/drawing/2014/main" id="{CDD24767-F1E4-4E45-B1E7-F7CC07405A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4201" y="1246188"/>
            <a:ext cx="5857240" cy="4926012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 radio frequency of the carrier ranges from 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315MHz in U.S. and Japan </a:t>
            </a:r>
            <a:r>
              <a:rPr lang="en-GB" sz="1400" i="0" dirty="0"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+/- 2.5 MHz</a:t>
            </a:r>
            <a:endParaRPr lang="en-GB" sz="1600" dirty="0">
              <a:solidFill>
                <a:srgbClr val="C00000"/>
              </a:solidFill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433.92MHz in Europe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To detect the exact frequency of the device is operating at we can use </a:t>
            </a:r>
            <a:r>
              <a:rPr lang="en-GB" sz="2000" b="1" dirty="0">
                <a:solidFill>
                  <a:srgbClr val="C00000"/>
                </a:solidFill>
              </a:rPr>
              <a:t>FCC ID information </a:t>
            </a:r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of we can use </a:t>
            </a:r>
            <a:r>
              <a:rPr lang="en-GB" sz="2000" b="1" dirty="0">
                <a:solidFill>
                  <a:srgbClr val="C00000"/>
                </a:solidFill>
              </a:rPr>
              <a:t>SDR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GB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GB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81EF17C-A788-402A-B201-5E21635E874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0917" y="0"/>
            <a:ext cx="3366655" cy="68580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335DBFCD-650A-4651-BBC2-E41F20FC076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789982" y="591670"/>
            <a:ext cx="1697290" cy="4865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5008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raphic 18">
            <a:extLst>
              <a:ext uri="{FF2B5EF4-FFF2-40B4-BE49-F238E27FC236}">
                <a16:creationId xmlns:a16="http://schemas.microsoft.com/office/drawing/2014/main" id="{4597882A-E6F0-4175-98D9-F07128E6AF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145" y="2249837"/>
            <a:ext cx="4486275" cy="44862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26E7BDA-7B12-4B7D-BDE8-B89A9A9F90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2400" y="2477836"/>
            <a:ext cx="4933486" cy="369946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70EB7A3-5B28-48D5-927F-48F7DBF0EA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11666" y="845711"/>
            <a:ext cx="3914953" cy="140412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A1CBF068-97A9-474F-AC17-9C06B40B37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97CFFF-4A75-4617-9171-E65CB9B23EF8}" type="datetime1">
              <a:rPr lang="en-US" smtClean="0"/>
              <a:t>6/10/2023</a:t>
            </a:fld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5F844FE1-CFD2-4CF0-ACDE-EEFB782C54EA}"/>
              </a:ext>
            </a:extLst>
          </p:cNvPr>
          <p:cNvSpPr txBox="1">
            <a:spLocks/>
          </p:cNvSpPr>
          <p:nvPr/>
        </p:nvSpPr>
        <p:spPr>
          <a:xfrm>
            <a:off x="324428" y="285274"/>
            <a:ext cx="4975706" cy="67992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4000" b="1" dirty="0">
                <a:solidFill>
                  <a:srgbClr val="D22A43"/>
                </a:solidFill>
              </a:rPr>
              <a:t>FCC ID</a:t>
            </a:r>
            <a:endParaRPr lang="en-US" sz="2800" b="1" dirty="0">
              <a:solidFill>
                <a:srgbClr val="D22A43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7B920CA-98AB-4D74-B065-BE6A997DF3CD}"/>
              </a:ext>
            </a:extLst>
          </p:cNvPr>
          <p:cNvSpPr txBox="1"/>
          <p:nvPr/>
        </p:nvSpPr>
        <p:spPr>
          <a:xfrm>
            <a:off x="902467" y="3233756"/>
            <a:ext cx="39144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6"/>
              </a:rPr>
              <a:t>FCC ID Search</a:t>
            </a:r>
            <a:endParaRPr lang="en-US" dirty="0"/>
          </a:p>
          <a:p>
            <a:r>
              <a:rPr lang="en-US" dirty="0">
                <a:hlinkClick r:id="rId7"/>
              </a:rPr>
              <a:t>Search Results | Federal Communications Commission (fcc.gov)</a:t>
            </a:r>
            <a:endParaRPr lang="en-US" dirty="0"/>
          </a:p>
          <a:p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AF6A232-D187-46D0-811A-AFA8F45C33E1}"/>
              </a:ext>
            </a:extLst>
          </p:cNvPr>
          <p:cNvSpPr txBox="1"/>
          <p:nvPr/>
        </p:nvSpPr>
        <p:spPr>
          <a:xfrm>
            <a:off x="645161" y="1176526"/>
            <a:ext cx="570992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If the device is approved by FCC search by the device ID to get the internals </a:t>
            </a:r>
            <a:b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Most of the time you will find a document labeled 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internal photos</a:t>
            </a:r>
            <a:endParaRPr lang="en-GB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Get the datasheet from the vendor’s website</a:t>
            </a:r>
            <a:b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view all the vendor’s logo from </a:t>
            </a:r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here</a:t>
            </a:r>
            <a:endParaRPr lang="en-GB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E5E6E8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635D0151-DB0F-45CC-8AF6-FFE12F07F9F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427" y="6330950"/>
            <a:ext cx="968663" cy="41793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CCEA96C-FFC2-4DB7-A546-DFC41430269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5149" y="6334782"/>
            <a:ext cx="1142423" cy="414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3963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2853D80E-41AE-406E-801F-78F9BD992C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145" y="2249837"/>
            <a:ext cx="4486275" cy="44862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6BEA30-334B-4972-A866-7F9A22919F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4428" y="285274"/>
            <a:ext cx="4975706" cy="679926"/>
          </a:xfrm>
        </p:spPr>
        <p:txBody>
          <a:bodyPr>
            <a:noAutofit/>
          </a:bodyPr>
          <a:lstStyle/>
          <a:p>
            <a:pPr algn="l"/>
            <a:r>
              <a:rPr lang="en-GB" sz="4000" b="1" dirty="0">
                <a:solidFill>
                  <a:srgbClr val="D22A43"/>
                </a:solidFill>
              </a:rPr>
              <a:t>SDR Scan</a:t>
            </a:r>
            <a:endParaRPr lang="en-US" sz="2800" b="1" dirty="0">
              <a:solidFill>
                <a:srgbClr val="D22A43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3FA1DE3-F199-4E62-83EE-C0D99375F7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427" y="6330950"/>
            <a:ext cx="968663" cy="41793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A0D49F-5CAD-4ABD-BFDE-F433ABEF71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5149" y="6334782"/>
            <a:ext cx="1142423" cy="414098"/>
          </a:xfrm>
          <a:prstGeom prst="rect">
            <a:avLst/>
          </a:prstGeom>
        </p:spPr>
      </p:pic>
      <p:sp>
        <p:nvSpPr>
          <p:cNvPr id="11" name="Subtitle 4">
            <a:extLst>
              <a:ext uri="{FF2B5EF4-FFF2-40B4-BE49-F238E27FC236}">
                <a16:creationId xmlns:a16="http://schemas.microsoft.com/office/drawing/2014/main" id="{CDD24767-F1E4-4E45-B1E7-F7CC07405A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4201" y="1246188"/>
            <a:ext cx="4282439" cy="4926012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SDR or software defined radio is a device which can be programmed to match unique Radio application specifications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This is done by changing the receiving radio frequency, analysing it and transmit it again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It can be used to detect the frequency range of </a:t>
            </a:r>
            <a:r>
              <a:rPr lang="en-GB" sz="2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keyfobs</a:t>
            </a:r>
            <a:endParaRPr lang="en-GB" sz="2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GB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GB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4340" name="Picture 4" descr="Tutorial: Replay Attacks with an RTL-SDR, Raspberry Pi and RPiTX">
            <a:extLst>
              <a:ext uri="{FF2B5EF4-FFF2-40B4-BE49-F238E27FC236}">
                <a16:creationId xmlns:a16="http://schemas.microsoft.com/office/drawing/2014/main" id="{FBD74E5E-491E-4E4F-833A-992F628EF6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00" t="5630" r="7107"/>
          <a:stretch/>
        </p:blipFill>
        <p:spPr bwMode="auto">
          <a:xfrm>
            <a:off x="6469825" y="0"/>
            <a:ext cx="572217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08430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6BEA30-334B-4972-A866-7F9A22919F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29831" y="2397761"/>
            <a:ext cx="8132336" cy="1709402"/>
          </a:xfrm>
        </p:spPr>
        <p:txBody>
          <a:bodyPr>
            <a:noAutofit/>
          </a:bodyPr>
          <a:lstStyle/>
          <a:p>
            <a:r>
              <a:rPr lang="en-GB" sz="5400" b="1" dirty="0">
                <a:solidFill>
                  <a:srgbClr val="D22A43"/>
                </a:solidFill>
              </a:rPr>
              <a:t>lets get the frequency range of some remotes</a:t>
            </a:r>
            <a:endParaRPr lang="en-GB" sz="4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3FA1DE3-F199-4E62-83EE-C0D99375F7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427" y="6330950"/>
            <a:ext cx="968663" cy="41793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A0D49F-5CAD-4ABD-BFDE-F433ABEF71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5149" y="6334782"/>
            <a:ext cx="1142423" cy="41409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E75C45F-6D72-4A01-8C4D-83C32D60515A}"/>
              </a:ext>
            </a:extLst>
          </p:cNvPr>
          <p:cNvSpPr/>
          <p:nvPr/>
        </p:nvSpPr>
        <p:spPr>
          <a:xfrm>
            <a:off x="5238112" y="6401415"/>
            <a:ext cx="171577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200"/>
              <a:t>Mohamed salah-el-den</a:t>
            </a:r>
            <a:endParaRPr lang="en-US" sz="120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91D5BFC-EB22-4F98-9B89-6BC9A86A1D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700000">
            <a:off x="8366334" y="1124502"/>
            <a:ext cx="4486275" cy="4486275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C65F128E-071D-4C7B-9ACC-4E34FE6592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3500000">
            <a:off x="-660611" y="1118275"/>
            <a:ext cx="4486275" cy="448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2612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6BEA30-334B-4972-A866-7F9A22919F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05026" y="3429000"/>
            <a:ext cx="5671449" cy="1193765"/>
          </a:xfrm>
        </p:spPr>
        <p:txBody>
          <a:bodyPr>
            <a:noAutofit/>
          </a:bodyPr>
          <a:lstStyle/>
          <a:p>
            <a:r>
              <a:rPr lang="en-GB" sz="5400" b="1" dirty="0">
                <a:solidFill>
                  <a:srgbClr val="D22A43"/>
                </a:solidFill>
              </a:rPr>
              <a:t>How to send data over wireless</a:t>
            </a:r>
            <a:br>
              <a:rPr lang="en-GB" sz="5400" b="1" dirty="0">
                <a:solidFill>
                  <a:srgbClr val="D22A43"/>
                </a:solidFill>
              </a:rPr>
            </a:br>
            <a:r>
              <a:rPr lang="en-GB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RF frequency and modulation</a:t>
            </a:r>
            <a:endParaRPr lang="en-GB" sz="4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3FA1DE3-F199-4E62-83EE-C0D99375F7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427" y="6330950"/>
            <a:ext cx="968663" cy="41793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A0D49F-5CAD-4ABD-BFDE-F433ABEF71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5149" y="6334782"/>
            <a:ext cx="1142423" cy="41409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E75C45F-6D72-4A01-8C4D-83C32D60515A}"/>
              </a:ext>
            </a:extLst>
          </p:cNvPr>
          <p:cNvSpPr/>
          <p:nvPr/>
        </p:nvSpPr>
        <p:spPr>
          <a:xfrm>
            <a:off x="5238112" y="6401415"/>
            <a:ext cx="171577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200"/>
              <a:t>Mohamed salah-el-den</a:t>
            </a:r>
            <a:endParaRPr lang="en-US" sz="120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91D5BFC-EB22-4F98-9B89-6BC9A86A1D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700000">
            <a:off x="8366334" y="1124502"/>
            <a:ext cx="4486275" cy="4486275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C65F128E-071D-4C7B-9ACC-4E34FE6592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3500000">
            <a:off x="-660611" y="1118275"/>
            <a:ext cx="4486275" cy="448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0428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2853D80E-41AE-406E-801F-78F9BD992C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145" y="2249837"/>
            <a:ext cx="4486275" cy="44862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6BEA30-334B-4972-A866-7F9A22919F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4428" y="285274"/>
            <a:ext cx="5863012" cy="679926"/>
          </a:xfrm>
        </p:spPr>
        <p:txBody>
          <a:bodyPr>
            <a:noAutofit/>
          </a:bodyPr>
          <a:lstStyle/>
          <a:p>
            <a:pPr algn="l"/>
            <a:r>
              <a:rPr lang="en-GB" sz="4000" b="1" dirty="0">
                <a:solidFill>
                  <a:srgbClr val="D22A43"/>
                </a:solidFill>
              </a:rPr>
              <a:t>Digital Data over wireless</a:t>
            </a:r>
            <a:endParaRPr lang="en-US" sz="2800" b="1" dirty="0">
              <a:solidFill>
                <a:srgbClr val="D22A43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3FA1DE3-F199-4E62-83EE-C0D99375F7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427" y="6330950"/>
            <a:ext cx="968663" cy="41793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A0D49F-5CAD-4ABD-BFDE-F433ABEF71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5149" y="6334782"/>
            <a:ext cx="1142423" cy="414098"/>
          </a:xfrm>
          <a:prstGeom prst="rect">
            <a:avLst/>
          </a:prstGeom>
        </p:spPr>
      </p:pic>
      <p:sp>
        <p:nvSpPr>
          <p:cNvPr id="11" name="Subtitle 4">
            <a:extLst>
              <a:ext uri="{FF2B5EF4-FFF2-40B4-BE49-F238E27FC236}">
                <a16:creationId xmlns:a16="http://schemas.microsoft.com/office/drawing/2014/main" id="{CDD24767-F1E4-4E45-B1E7-F7CC07405A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4201" y="1246188"/>
            <a:ext cx="5420360" cy="4926012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To send the code over wireless channel we need to modulate the carrier frequency with the digital values of the code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This can be done through various ways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Amplitude shift key also known as OOK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Frequency shift key FSK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Phase shift key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en-GB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GB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5362" name="Picture 2" descr="Amplitude Shift Keying : Circuit Diagram, Working and Its Applications">
            <a:extLst>
              <a:ext uri="{FF2B5EF4-FFF2-40B4-BE49-F238E27FC236}">
                <a16:creationId xmlns:a16="http://schemas.microsoft.com/office/drawing/2014/main" id="{E2B1E250-6F50-4BB8-836D-056D80C9E0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949"/>
          <a:stretch/>
        </p:blipFill>
        <p:spPr bwMode="auto">
          <a:xfrm>
            <a:off x="6004561" y="1695450"/>
            <a:ext cx="5915025" cy="3191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64087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2853D80E-41AE-406E-801F-78F9BD992C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145" y="2249837"/>
            <a:ext cx="4486275" cy="44862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6BEA30-334B-4972-A866-7F9A22919F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4428" y="285274"/>
            <a:ext cx="6767252" cy="679926"/>
          </a:xfrm>
        </p:spPr>
        <p:txBody>
          <a:bodyPr>
            <a:noAutofit/>
          </a:bodyPr>
          <a:lstStyle/>
          <a:p>
            <a:pPr algn="l"/>
            <a:r>
              <a:rPr lang="en-GB" sz="4000" b="1" dirty="0">
                <a:solidFill>
                  <a:srgbClr val="D22A43"/>
                </a:solidFill>
              </a:rPr>
              <a:t>Common Key fobs modulation</a:t>
            </a:r>
            <a:endParaRPr lang="en-US" sz="2800" b="1" dirty="0">
              <a:solidFill>
                <a:srgbClr val="D22A43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3FA1DE3-F199-4E62-83EE-C0D99375F7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427" y="6330950"/>
            <a:ext cx="968663" cy="41793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A0D49F-5CAD-4ABD-BFDE-F433ABEF71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5149" y="6334782"/>
            <a:ext cx="1142423" cy="414098"/>
          </a:xfrm>
          <a:prstGeom prst="rect">
            <a:avLst/>
          </a:prstGeom>
        </p:spPr>
      </p:pic>
      <p:sp>
        <p:nvSpPr>
          <p:cNvPr id="11" name="Subtitle 4">
            <a:extLst>
              <a:ext uri="{FF2B5EF4-FFF2-40B4-BE49-F238E27FC236}">
                <a16:creationId xmlns:a16="http://schemas.microsoft.com/office/drawing/2014/main" id="{CDD24767-F1E4-4E45-B1E7-F7CC07405A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4201" y="1246188"/>
            <a:ext cx="3819484" cy="4926012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Frequency shift key “FSK” changes the frequency based on the code being sent (0 for low frequency and 1 for high frequency)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GB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On Off key “OOK” turn on or off the RF signal based on the code being sent (0 for no frequency  and 1 for RF frequency exist)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GB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C3D774-CFB0-4FDD-9851-5424BFF9C3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03685" y="1351924"/>
            <a:ext cx="7788315" cy="96020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61CADEF-12C5-41AC-9E64-467A54D69B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03685" y="3429000"/>
            <a:ext cx="7788315" cy="732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4196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6BEA30-334B-4972-A866-7F9A22919F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29831" y="2397761"/>
            <a:ext cx="8132336" cy="1709402"/>
          </a:xfrm>
        </p:spPr>
        <p:txBody>
          <a:bodyPr>
            <a:noAutofit/>
          </a:bodyPr>
          <a:lstStyle/>
          <a:p>
            <a:r>
              <a:rPr lang="en-GB" sz="5400" b="1" dirty="0">
                <a:solidFill>
                  <a:srgbClr val="D22A43"/>
                </a:solidFill>
              </a:rPr>
              <a:t>Let’s see what modulation scheme do we use on SDR</a:t>
            </a:r>
            <a:endParaRPr lang="en-GB" sz="4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3FA1DE3-F199-4E62-83EE-C0D99375F7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427" y="6330950"/>
            <a:ext cx="968663" cy="41793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A0D49F-5CAD-4ABD-BFDE-F433ABEF71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5149" y="6334782"/>
            <a:ext cx="1142423" cy="41409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E75C45F-6D72-4A01-8C4D-83C32D60515A}"/>
              </a:ext>
            </a:extLst>
          </p:cNvPr>
          <p:cNvSpPr/>
          <p:nvPr/>
        </p:nvSpPr>
        <p:spPr>
          <a:xfrm>
            <a:off x="5238112" y="6401415"/>
            <a:ext cx="171577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200"/>
              <a:t>Mohamed salah-el-den</a:t>
            </a:r>
            <a:endParaRPr lang="en-US" sz="120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91D5BFC-EB22-4F98-9B89-6BC9A86A1D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700000">
            <a:off x="8366334" y="1124502"/>
            <a:ext cx="4486275" cy="4486275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C65F128E-071D-4C7B-9ACC-4E34FE6592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3500000">
            <a:off x="-660611" y="1118275"/>
            <a:ext cx="4486275" cy="448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8723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6BEA30-334B-4972-A866-7F9A22919F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06980" y="2506711"/>
            <a:ext cx="5102489" cy="1709402"/>
          </a:xfrm>
        </p:spPr>
        <p:txBody>
          <a:bodyPr>
            <a:noAutofit/>
          </a:bodyPr>
          <a:lstStyle/>
          <a:p>
            <a:r>
              <a:rPr lang="en-GB" sz="5400" b="1" dirty="0">
                <a:solidFill>
                  <a:srgbClr val="D22A43"/>
                </a:solidFill>
              </a:rPr>
              <a:t>What if we jam the signal ?!</a:t>
            </a:r>
            <a:endParaRPr lang="en-GB" sz="4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3FA1DE3-F199-4E62-83EE-C0D99375F7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427" y="6330950"/>
            <a:ext cx="968663" cy="41793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A0D49F-5CAD-4ABD-BFDE-F433ABEF71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5149" y="6334782"/>
            <a:ext cx="1142423" cy="41409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E75C45F-6D72-4A01-8C4D-83C32D60515A}"/>
              </a:ext>
            </a:extLst>
          </p:cNvPr>
          <p:cNvSpPr/>
          <p:nvPr/>
        </p:nvSpPr>
        <p:spPr>
          <a:xfrm>
            <a:off x="5238112" y="6401415"/>
            <a:ext cx="171577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200"/>
              <a:t>Mohamed salah-el-den</a:t>
            </a:r>
            <a:endParaRPr lang="en-US" sz="120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91D5BFC-EB22-4F98-9B89-6BC9A86A1D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700000">
            <a:off x="8366334" y="1124502"/>
            <a:ext cx="4486275" cy="4486275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C65F128E-071D-4C7B-9ACC-4E34FE6592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3500000">
            <a:off x="-660611" y="1118275"/>
            <a:ext cx="4486275" cy="448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9948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77186 | INCIBE-CERT | INCIBE">
            <a:extLst>
              <a:ext uri="{FF2B5EF4-FFF2-40B4-BE49-F238E27FC236}">
                <a16:creationId xmlns:a16="http://schemas.microsoft.com/office/drawing/2014/main" id="{080DAA18-9D2A-4EB2-9F37-2A31E87B46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104"/>
          <a:stretch/>
        </p:blipFill>
        <p:spPr bwMode="auto">
          <a:xfrm>
            <a:off x="5462455" y="1246188"/>
            <a:ext cx="6323145" cy="434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2853D80E-41AE-406E-801F-78F9BD992C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145" y="2249837"/>
            <a:ext cx="4486275" cy="44862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6BEA30-334B-4972-A866-7F9A22919F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4428" y="285274"/>
            <a:ext cx="5863012" cy="679926"/>
          </a:xfrm>
        </p:spPr>
        <p:txBody>
          <a:bodyPr>
            <a:noAutofit/>
          </a:bodyPr>
          <a:lstStyle/>
          <a:p>
            <a:pPr algn="l"/>
            <a:r>
              <a:rPr lang="en-GB" sz="4000" b="1" dirty="0">
                <a:solidFill>
                  <a:srgbClr val="D22A43"/>
                </a:solidFill>
              </a:rPr>
              <a:t>Replay attack</a:t>
            </a:r>
            <a:endParaRPr lang="en-US" sz="2800" b="1" dirty="0">
              <a:solidFill>
                <a:srgbClr val="D22A43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3FA1DE3-F199-4E62-83EE-C0D99375F7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427" y="6330950"/>
            <a:ext cx="968663" cy="41793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A0D49F-5CAD-4ABD-BFDE-F433ABEF718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5149" y="6334782"/>
            <a:ext cx="1142423" cy="414098"/>
          </a:xfrm>
          <a:prstGeom prst="rect">
            <a:avLst/>
          </a:prstGeom>
        </p:spPr>
      </p:pic>
      <p:sp>
        <p:nvSpPr>
          <p:cNvPr id="11" name="Subtitle 4">
            <a:extLst>
              <a:ext uri="{FF2B5EF4-FFF2-40B4-BE49-F238E27FC236}">
                <a16:creationId xmlns:a16="http://schemas.microsoft.com/office/drawing/2014/main" id="{CDD24767-F1E4-4E45-B1E7-F7CC07405A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4201" y="1246188"/>
            <a:ext cx="5420360" cy="4926012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One of the most common attacks on RF devices are relay attacks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Attackers use specialized devices to intercept and amplify the signal between a key fob and a vehicle, tricking the car into thinking the fob is nearby and gaining unauthorized access. </a:t>
            </a:r>
          </a:p>
        </p:txBody>
      </p:sp>
    </p:spTree>
    <p:extLst>
      <p:ext uri="{BB962C8B-B14F-4D97-AF65-F5344CB8AC3E}">
        <p14:creationId xmlns:p14="http://schemas.microsoft.com/office/powerpoint/2010/main" val="22114242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ar key fob flat isolated alarm design icon Vector Image">
            <a:extLst>
              <a:ext uri="{FF2B5EF4-FFF2-40B4-BE49-F238E27FC236}">
                <a16:creationId xmlns:a16="http://schemas.microsoft.com/office/drawing/2014/main" id="{713A6108-7EE0-42B9-ABC3-2344922613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11" t="18171" r="21642" b="24575"/>
          <a:stretch/>
        </p:blipFill>
        <p:spPr bwMode="auto">
          <a:xfrm>
            <a:off x="8130987" y="1465776"/>
            <a:ext cx="3539859" cy="3926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2853D80E-41AE-406E-801F-78F9BD992C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145" y="2249837"/>
            <a:ext cx="4486275" cy="44862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6BEA30-334B-4972-A866-7F9A22919F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4428" y="285274"/>
            <a:ext cx="4975706" cy="679926"/>
          </a:xfrm>
        </p:spPr>
        <p:txBody>
          <a:bodyPr>
            <a:noAutofit/>
          </a:bodyPr>
          <a:lstStyle/>
          <a:p>
            <a:pPr algn="l"/>
            <a:r>
              <a:rPr lang="en-GB" sz="4000" b="1" dirty="0">
                <a:solidFill>
                  <a:srgbClr val="D22A43"/>
                </a:solidFill>
              </a:rPr>
              <a:t>Agenda</a:t>
            </a:r>
            <a:endParaRPr lang="en-US" sz="2800" b="1" dirty="0">
              <a:solidFill>
                <a:srgbClr val="D22A43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3FA1DE3-F199-4E62-83EE-C0D99375F7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427" y="6330950"/>
            <a:ext cx="968663" cy="41793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A0D49F-5CAD-4ABD-BFDE-F433ABEF718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5149" y="6334782"/>
            <a:ext cx="1142423" cy="414098"/>
          </a:xfrm>
          <a:prstGeom prst="rect">
            <a:avLst/>
          </a:prstGeom>
        </p:spPr>
      </p:pic>
      <p:sp>
        <p:nvSpPr>
          <p:cNvPr id="11" name="Subtitle 4">
            <a:extLst>
              <a:ext uri="{FF2B5EF4-FFF2-40B4-BE49-F238E27FC236}">
                <a16:creationId xmlns:a16="http://schemas.microsoft.com/office/drawing/2014/main" id="{CDD24767-F1E4-4E45-B1E7-F7CC07405A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4200" y="1246188"/>
            <a:ext cx="7546787" cy="4926012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Access control in cars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What are Key fobs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How key fob works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Hacking key fobs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Steal some cars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GB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GB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23311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6BEA30-334B-4972-A866-7F9A22919F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85919" y="2722881"/>
            <a:ext cx="4267201" cy="1031239"/>
          </a:xfrm>
        </p:spPr>
        <p:txBody>
          <a:bodyPr>
            <a:noAutofit/>
          </a:bodyPr>
          <a:lstStyle/>
          <a:p>
            <a:r>
              <a:rPr lang="en-GB" sz="5400" b="1" dirty="0">
                <a:solidFill>
                  <a:srgbClr val="D22A43"/>
                </a:solidFill>
              </a:rPr>
              <a:t>Let’s Replay</a:t>
            </a:r>
            <a:endParaRPr lang="en-GB" sz="4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3FA1DE3-F199-4E62-83EE-C0D99375F7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427" y="6330950"/>
            <a:ext cx="968663" cy="41793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A0D49F-5CAD-4ABD-BFDE-F433ABEF71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5149" y="6334782"/>
            <a:ext cx="1142423" cy="41409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E75C45F-6D72-4A01-8C4D-83C32D60515A}"/>
              </a:ext>
            </a:extLst>
          </p:cNvPr>
          <p:cNvSpPr/>
          <p:nvPr/>
        </p:nvSpPr>
        <p:spPr>
          <a:xfrm>
            <a:off x="5238112" y="6401415"/>
            <a:ext cx="171577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200"/>
              <a:t>Mohamed salah-el-den</a:t>
            </a:r>
            <a:endParaRPr lang="en-US" sz="120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91D5BFC-EB22-4F98-9B89-6BC9A86A1D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700000">
            <a:off x="8366334" y="1124502"/>
            <a:ext cx="4486275" cy="4486275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C65F128E-071D-4C7B-9ACC-4E34FE6592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3500000">
            <a:off x="-660611" y="1118275"/>
            <a:ext cx="4486275" cy="448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9069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6BEA30-334B-4972-A866-7F9A22919F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29831" y="2832117"/>
            <a:ext cx="8132336" cy="1193765"/>
          </a:xfrm>
        </p:spPr>
        <p:txBody>
          <a:bodyPr>
            <a:noAutofit/>
          </a:bodyPr>
          <a:lstStyle/>
          <a:p>
            <a:r>
              <a:rPr lang="en-GB" sz="5400" b="1" dirty="0">
                <a:solidFill>
                  <a:srgbClr val="D22A43"/>
                </a:solidFill>
              </a:rPr>
              <a:t>Key Fobs Code types</a:t>
            </a:r>
            <a:br>
              <a:rPr lang="en-GB" sz="5400" b="1" dirty="0">
                <a:solidFill>
                  <a:srgbClr val="D22A43"/>
                </a:solidFill>
              </a:rPr>
            </a:br>
            <a:r>
              <a:rPr lang="en-GB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How key fob generates codes</a:t>
            </a:r>
            <a:endParaRPr lang="en-GB" sz="4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3FA1DE3-F199-4E62-83EE-C0D99375F7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427" y="6330950"/>
            <a:ext cx="968663" cy="41793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A0D49F-5CAD-4ABD-BFDE-F433ABEF71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5149" y="6334782"/>
            <a:ext cx="1142423" cy="41409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E75C45F-6D72-4A01-8C4D-83C32D60515A}"/>
              </a:ext>
            </a:extLst>
          </p:cNvPr>
          <p:cNvSpPr/>
          <p:nvPr/>
        </p:nvSpPr>
        <p:spPr>
          <a:xfrm>
            <a:off x="5238112" y="6401415"/>
            <a:ext cx="171577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200"/>
              <a:t>Mohamed salah-el-den</a:t>
            </a:r>
            <a:endParaRPr lang="en-US" sz="120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91D5BFC-EB22-4F98-9B89-6BC9A86A1D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700000">
            <a:off x="8366334" y="1124502"/>
            <a:ext cx="4486275" cy="4486275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C65F128E-071D-4C7B-9ACC-4E34FE6592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3500000">
            <a:off x="-660611" y="1118275"/>
            <a:ext cx="4486275" cy="448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6531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2853D80E-41AE-406E-801F-78F9BD992C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145" y="2249837"/>
            <a:ext cx="4486275" cy="44862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6BEA30-334B-4972-A866-7F9A22919F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4428" y="285274"/>
            <a:ext cx="5863012" cy="679926"/>
          </a:xfrm>
        </p:spPr>
        <p:txBody>
          <a:bodyPr>
            <a:noAutofit/>
          </a:bodyPr>
          <a:lstStyle/>
          <a:p>
            <a:pPr algn="l"/>
            <a:r>
              <a:rPr lang="en-GB" sz="4000" b="1" dirty="0">
                <a:solidFill>
                  <a:srgbClr val="D22A43"/>
                </a:solidFill>
              </a:rPr>
              <a:t>Key fob code</a:t>
            </a:r>
            <a:endParaRPr lang="en-US" sz="2800" b="1" dirty="0">
              <a:solidFill>
                <a:srgbClr val="D22A43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3FA1DE3-F199-4E62-83EE-C0D99375F7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427" y="6330950"/>
            <a:ext cx="968663" cy="41793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A0D49F-5CAD-4ABD-BFDE-F433ABEF71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5149" y="6334782"/>
            <a:ext cx="1142423" cy="414098"/>
          </a:xfrm>
          <a:prstGeom prst="rect">
            <a:avLst/>
          </a:prstGeom>
        </p:spPr>
      </p:pic>
      <p:sp>
        <p:nvSpPr>
          <p:cNvPr id="11" name="Subtitle 4">
            <a:extLst>
              <a:ext uri="{FF2B5EF4-FFF2-40B4-BE49-F238E27FC236}">
                <a16:creationId xmlns:a16="http://schemas.microsoft.com/office/drawing/2014/main" id="{CDD24767-F1E4-4E45-B1E7-F7CC07405A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4201" y="1246188"/>
            <a:ext cx="5420360" cy="4926012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Key fobs generates a code every time the button is pressed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Each key fob sends it’s unique code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 code can be one of the following types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Fixed code authentication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Rolling code authentication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Challenge response authentication  </a:t>
            </a:r>
            <a:endParaRPr lang="en-GB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en-GB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GB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816D28A7-6586-4400-BECC-84E1AB96A8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4868962"/>
              </p:ext>
            </p:extLst>
          </p:nvPr>
        </p:nvGraphicFramePr>
        <p:xfrm>
          <a:off x="5913120" y="2796540"/>
          <a:ext cx="4812029" cy="5054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78601">
                  <a:extLst>
                    <a:ext uri="{9D8B030D-6E8A-4147-A177-3AD203B41FA5}">
                      <a16:colId xmlns:a16="http://schemas.microsoft.com/office/drawing/2014/main" val="1712690400"/>
                    </a:ext>
                  </a:extLst>
                </a:gridCol>
                <a:gridCol w="2433428">
                  <a:extLst>
                    <a:ext uri="{9D8B030D-6E8A-4147-A177-3AD203B41FA5}">
                      <a16:colId xmlns:a16="http://schemas.microsoft.com/office/drawing/2014/main" val="1575849896"/>
                    </a:ext>
                  </a:extLst>
                </a:gridCol>
              </a:tblGrid>
              <a:tr h="505460">
                <a:tc>
                  <a:txBody>
                    <a:bodyPr/>
                    <a:lstStyle/>
                    <a:p>
                      <a:pPr algn="ctr"/>
                      <a:r>
                        <a:rPr lang="en-GB" sz="2400" dirty="0">
                          <a:solidFill>
                            <a:srgbClr val="F0F0F0"/>
                          </a:solidFill>
                        </a:rPr>
                        <a:t>Key 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dirty="0">
                          <a:solidFill>
                            <a:srgbClr val="F0F0F0"/>
                          </a:solidFill>
                        </a:rPr>
                        <a:t>Button 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6058352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D260C76F-0F90-4B36-A6AF-B64E91C693C1}"/>
              </a:ext>
            </a:extLst>
          </p:cNvPr>
          <p:cNvSpPr txBox="1"/>
          <p:nvPr/>
        </p:nvSpPr>
        <p:spPr>
          <a:xfrm>
            <a:off x="7040880" y="3524528"/>
            <a:ext cx="33426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Fixed Key fob Code architecture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279486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2853D80E-41AE-406E-801F-78F9BD992C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145" y="2249837"/>
            <a:ext cx="4486275" cy="44862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6BEA30-334B-4972-A866-7F9A22919F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4428" y="285274"/>
            <a:ext cx="6767252" cy="679926"/>
          </a:xfrm>
        </p:spPr>
        <p:txBody>
          <a:bodyPr>
            <a:noAutofit/>
          </a:bodyPr>
          <a:lstStyle/>
          <a:p>
            <a:pPr algn="l"/>
            <a:r>
              <a:rPr lang="en-GB" sz="4000" b="1" dirty="0">
                <a:solidFill>
                  <a:srgbClr val="D22A43"/>
                </a:solidFill>
              </a:rPr>
              <a:t>Fixed code Key fobs</a:t>
            </a:r>
            <a:endParaRPr lang="en-US" sz="2800" b="1" dirty="0">
              <a:solidFill>
                <a:srgbClr val="D22A43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3FA1DE3-F199-4E62-83EE-C0D99375F7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427" y="6330950"/>
            <a:ext cx="968663" cy="41793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A0D49F-5CAD-4ABD-BFDE-F433ABEF71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5149" y="6334782"/>
            <a:ext cx="1142423" cy="414098"/>
          </a:xfrm>
          <a:prstGeom prst="rect">
            <a:avLst/>
          </a:prstGeom>
        </p:spPr>
      </p:pic>
      <p:sp>
        <p:nvSpPr>
          <p:cNvPr id="11" name="Subtitle 4">
            <a:extLst>
              <a:ext uri="{FF2B5EF4-FFF2-40B4-BE49-F238E27FC236}">
                <a16:creationId xmlns:a16="http://schemas.microsoft.com/office/drawing/2014/main" id="{CDD24767-F1E4-4E45-B1E7-F7CC07405A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4201" y="1246188"/>
            <a:ext cx="3819484" cy="4926012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 fixed code key fob, the key stores only one Code and each time the user press the unlock button the fixed code is sent to the car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Different buttons have different code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61CADEF-12C5-41AC-9E64-467A54D69B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03685" y="1358215"/>
            <a:ext cx="7788315" cy="73287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5A06025-AD62-41B3-BF65-C8CA237784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03685" y="2234519"/>
            <a:ext cx="7788315" cy="73287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DDFAA09-B257-49B3-B0DD-0F4EAA9C7E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03685" y="3110823"/>
            <a:ext cx="7788315" cy="73287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24BE4B5-B89A-4B75-8F83-77CDF51874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03685" y="3987127"/>
            <a:ext cx="7788315" cy="732872"/>
          </a:xfrm>
          <a:prstGeom prst="rect">
            <a:avLst/>
          </a:prstGeom>
        </p:spPr>
      </p:pic>
      <p:sp>
        <p:nvSpPr>
          <p:cNvPr id="18" name="Subtitle 4">
            <a:extLst>
              <a:ext uri="{FF2B5EF4-FFF2-40B4-BE49-F238E27FC236}">
                <a16:creationId xmlns:a16="http://schemas.microsoft.com/office/drawing/2014/main" id="{AD9AF2F8-9973-4A28-BF76-C6C550DADE75}"/>
              </a:ext>
            </a:extLst>
          </p:cNvPr>
          <p:cNvSpPr txBox="1">
            <a:spLocks/>
          </p:cNvSpPr>
          <p:nvPr/>
        </p:nvSpPr>
        <p:spPr>
          <a:xfrm>
            <a:off x="6733878" y="4979998"/>
            <a:ext cx="3819484" cy="36492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Lock button pressed 4 times</a:t>
            </a:r>
          </a:p>
        </p:txBody>
      </p:sp>
    </p:spTree>
    <p:extLst>
      <p:ext uri="{BB962C8B-B14F-4D97-AF65-F5344CB8AC3E}">
        <p14:creationId xmlns:p14="http://schemas.microsoft.com/office/powerpoint/2010/main" val="10379928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8E70099A-6CF4-45F2-B2F9-4D8616819D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1375" y="965200"/>
            <a:ext cx="10190480" cy="5010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2853D80E-41AE-406E-801F-78F9BD992C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145" y="2249837"/>
            <a:ext cx="4486275" cy="44862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6BEA30-334B-4972-A866-7F9A22919F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4428" y="285274"/>
            <a:ext cx="6767252" cy="679926"/>
          </a:xfrm>
        </p:spPr>
        <p:txBody>
          <a:bodyPr>
            <a:noAutofit/>
          </a:bodyPr>
          <a:lstStyle/>
          <a:p>
            <a:pPr algn="l"/>
            <a:r>
              <a:rPr lang="en-GB" sz="4000" b="1" dirty="0">
                <a:solidFill>
                  <a:srgbClr val="D22A43"/>
                </a:solidFill>
              </a:rPr>
              <a:t>Fixed code authentication</a:t>
            </a:r>
            <a:endParaRPr lang="en-US" sz="2800" b="1" dirty="0">
              <a:solidFill>
                <a:srgbClr val="D22A43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3FA1DE3-F199-4E62-83EE-C0D99375F7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427" y="6330950"/>
            <a:ext cx="968663" cy="41793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A0D49F-5CAD-4ABD-BFDE-F433ABEF718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5149" y="6334782"/>
            <a:ext cx="1142423" cy="414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7669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2853D80E-41AE-406E-801F-78F9BD992C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145" y="2249837"/>
            <a:ext cx="4486275" cy="44862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6BEA30-334B-4972-A866-7F9A22919F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4428" y="285274"/>
            <a:ext cx="6767252" cy="679926"/>
          </a:xfrm>
        </p:spPr>
        <p:txBody>
          <a:bodyPr>
            <a:noAutofit/>
          </a:bodyPr>
          <a:lstStyle/>
          <a:p>
            <a:pPr algn="l"/>
            <a:r>
              <a:rPr lang="en-GB" sz="4000" b="1" dirty="0">
                <a:solidFill>
                  <a:srgbClr val="D22A43"/>
                </a:solidFill>
              </a:rPr>
              <a:t>Rolling code Key fobs</a:t>
            </a:r>
            <a:endParaRPr lang="en-US" sz="2800" b="1" dirty="0">
              <a:solidFill>
                <a:srgbClr val="D22A43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3FA1DE3-F199-4E62-83EE-C0D99375F7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427" y="6330950"/>
            <a:ext cx="968663" cy="41793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A0D49F-5CAD-4ABD-BFDE-F433ABEF71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5149" y="6334782"/>
            <a:ext cx="1142423" cy="414098"/>
          </a:xfrm>
          <a:prstGeom prst="rect">
            <a:avLst/>
          </a:prstGeom>
        </p:spPr>
      </p:pic>
      <p:sp>
        <p:nvSpPr>
          <p:cNvPr id="11" name="Subtitle 4">
            <a:extLst>
              <a:ext uri="{FF2B5EF4-FFF2-40B4-BE49-F238E27FC236}">
                <a16:creationId xmlns:a16="http://schemas.microsoft.com/office/drawing/2014/main" id="{CDD24767-F1E4-4E45-B1E7-F7CC07405A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4201" y="1246188"/>
            <a:ext cx="3819484" cy="4926012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 rolling code key fob, the code generator generates a new code each time the button is pressed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New codes makes the old codes deprecated for the car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If car listens to old code it doesn’t respond</a:t>
            </a:r>
          </a:p>
        </p:txBody>
      </p:sp>
      <p:sp>
        <p:nvSpPr>
          <p:cNvPr id="18" name="Subtitle 4">
            <a:extLst>
              <a:ext uri="{FF2B5EF4-FFF2-40B4-BE49-F238E27FC236}">
                <a16:creationId xmlns:a16="http://schemas.microsoft.com/office/drawing/2014/main" id="{AD9AF2F8-9973-4A28-BF76-C6C550DADE75}"/>
              </a:ext>
            </a:extLst>
          </p:cNvPr>
          <p:cNvSpPr txBox="1">
            <a:spLocks/>
          </p:cNvSpPr>
          <p:nvPr/>
        </p:nvSpPr>
        <p:spPr>
          <a:xfrm>
            <a:off x="6578596" y="4986101"/>
            <a:ext cx="3819484" cy="36492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Lock button pressed 4 times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A5451E-79EB-4BBA-A5A9-EC63B3390F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03684" y="1335211"/>
            <a:ext cx="7788315" cy="7463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9E798C9-5FBD-4681-9C59-62DC23FA5A7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03684" y="2115298"/>
            <a:ext cx="7788316" cy="84753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0096052-3DC6-4957-8B4D-B6F0D5D8645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6514"/>
          <a:stretch/>
        </p:blipFill>
        <p:spPr>
          <a:xfrm>
            <a:off x="4402162" y="3091730"/>
            <a:ext cx="7791361" cy="74635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E8E40C1-BFD5-464D-918B-49474BEE1486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6365"/>
          <a:stretch/>
        </p:blipFill>
        <p:spPr>
          <a:xfrm>
            <a:off x="4402162" y="3899202"/>
            <a:ext cx="7791361" cy="889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7261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>
            <a:extLst>
              <a:ext uri="{FF2B5EF4-FFF2-40B4-BE49-F238E27FC236}">
                <a16:creationId xmlns:a16="http://schemas.microsoft.com/office/drawing/2014/main" id="{BBB89B42-DD1D-4090-A249-87D362C673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2154" y="2751296"/>
            <a:ext cx="8044646" cy="3821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2853D80E-41AE-406E-801F-78F9BD992C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145" y="2249837"/>
            <a:ext cx="4486275" cy="44862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6BEA30-334B-4972-A866-7F9A22919F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4428" y="285274"/>
            <a:ext cx="4975706" cy="679926"/>
          </a:xfrm>
        </p:spPr>
        <p:txBody>
          <a:bodyPr>
            <a:noAutofit/>
          </a:bodyPr>
          <a:lstStyle/>
          <a:p>
            <a:pPr algn="l"/>
            <a:r>
              <a:rPr lang="en-GB" sz="4000" b="1" dirty="0">
                <a:solidFill>
                  <a:srgbClr val="D22A43"/>
                </a:solidFill>
              </a:rPr>
              <a:t>Rolling codes list</a:t>
            </a:r>
            <a:endParaRPr lang="en-US" sz="2800" b="1" dirty="0">
              <a:solidFill>
                <a:srgbClr val="D22A43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3FA1DE3-F199-4E62-83EE-C0D99375F7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427" y="6330950"/>
            <a:ext cx="968663" cy="41793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A0D49F-5CAD-4ABD-BFDE-F433ABEF718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5149" y="6334782"/>
            <a:ext cx="1142423" cy="414098"/>
          </a:xfrm>
          <a:prstGeom prst="rect">
            <a:avLst/>
          </a:prstGeom>
        </p:spPr>
      </p:pic>
      <p:sp>
        <p:nvSpPr>
          <p:cNvPr id="11" name="Subtitle 4">
            <a:extLst>
              <a:ext uri="{FF2B5EF4-FFF2-40B4-BE49-F238E27FC236}">
                <a16:creationId xmlns:a16="http://schemas.microsoft.com/office/drawing/2014/main" id="{CDD24767-F1E4-4E45-B1E7-F7CC07405A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4200" y="1246188"/>
            <a:ext cx="4220209" cy="4926012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Both the car and the key have codes list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If the code is used the code is removed from the list and can not be used any more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This will mitigate the replay attacks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GB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aphicFrame>
        <p:nvGraphicFramePr>
          <p:cNvPr id="13" name="Table 3">
            <a:extLst>
              <a:ext uri="{FF2B5EF4-FFF2-40B4-BE49-F238E27FC236}">
                <a16:creationId xmlns:a16="http://schemas.microsoft.com/office/drawing/2014/main" id="{2DC46393-42ED-42F5-9F2F-DB94A87C2D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9970086"/>
              </p:ext>
            </p:extLst>
          </p:nvPr>
        </p:nvGraphicFramePr>
        <p:xfrm>
          <a:off x="6014720" y="1995107"/>
          <a:ext cx="4812028" cy="5054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91779">
                  <a:extLst>
                    <a:ext uri="{9D8B030D-6E8A-4147-A177-3AD203B41FA5}">
                      <a16:colId xmlns:a16="http://schemas.microsoft.com/office/drawing/2014/main" val="1712690400"/>
                    </a:ext>
                  </a:extLst>
                </a:gridCol>
                <a:gridCol w="1591779">
                  <a:extLst>
                    <a:ext uri="{9D8B030D-6E8A-4147-A177-3AD203B41FA5}">
                      <a16:colId xmlns:a16="http://schemas.microsoft.com/office/drawing/2014/main" val="3817217941"/>
                    </a:ext>
                  </a:extLst>
                </a:gridCol>
                <a:gridCol w="1628470">
                  <a:extLst>
                    <a:ext uri="{9D8B030D-6E8A-4147-A177-3AD203B41FA5}">
                      <a16:colId xmlns:a16="http://schemas.microsoft.com/office/drawing/2014/main" val="1575849896"/>
                    </a:ext>
                  </a:extLst>
                </a:gridCol>
              </a:tblGrid>
              <a:tr h="505460">
                <a:tc>
                  <a:txBody>
                    <a:bodyPr/>
                    <a:lstStyle/>
                    <a:p>
                      <a:pPr algn="ctr"/>
                      <a:r>
                        <a:rPr lang="en-GB" sz="2400" dirty="0">
                          <a:solidFill>
                            <a:srgbClr val="F0F0F0"/>
                          </a:solidFill>
                        </a:rPr>
                        <a:t>Key 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dirty="0">
                          <a:solidFill>
                            <a:srgbClr val="F0F0F0"/>
                          </a:solidFill>
                        </a:rPr>
                        <a:t>Counter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dirty="0">
                          <a:solidFill>
                            <a:srgbClr val="F0F0F0"/>
                          </a:solidFill>
                        </a:rPr>
                        <a:t>Button 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6058352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B1093C1C-7296-4567-A8C3-96091A87EAB4}"/>
              </a:ext>
            </a:extLst>
          </p:cNvPr>
          <p:cNvSpPr txBox="1"/>
          <p:nvPr/>
        </p:nvSpPr>
        <p:spPr>
          <a:xfrm>
            <a:off x="6739254" y="2632694"/>
            <a:ext cx="33629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Rolling Key fob Code architecture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18380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701143EE-33E7-45AD-967F-4390CD69C4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68849"/>
            <a:ext cx="12192000" cy="40640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2853D80E-41AE-406E-801F-78F9BD992C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145" y="2249837"/>
            <a:ext cx="4486275" cy="44862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6BEA30-334B-4972-A866-7F9A22919F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4428" y="285274"/>
            <a:ext cx="4975706" cy="679926"/>
          </a:xfrm>
        </p:spPr>
        <p:txBody>
          <a:bodyPr>
            <a:noAutofit/>
          </a:bodyPr>
          <a:lstStyle/>
          <a:p>
            <a:pPr algn="l"/>
            <a:r>
              <a:rPr lang="en-GB" sz="4000" b="1" dirty="0">
                <a:solidFill>
                  <a:srgbClr val="D22A43"/>
                </a:solidFill>
              </a:rPr>
              <a:t>Rolling codes list</a:t>
            </a:r>
            <a:endParaRPr lang="en-US" sz="2800" b="1" dirty="0">
              <a:solidFill>
                <a:srgbClr val="D22A43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3FA1DE3-F199-4E62-83EE-C0D99375F7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427" y="6330950"/>
            <a:ext cx="968663" cy="41793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A0D49F-5CAD-4ABD-BFDE-F433ABEF718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5149" y="6334782"/>
            <a:ext cx="1142423" cy="414098"/>
          </a:xfrm>
          <a:prstGeom prst="rect">
            <a:avLst/>
          </a:prstGeom>
        </p:spPr>
      </p:pic>
      <p:sp>
        <p:nvSpPr>
          <p:cNvPr id="11" name="Subtitle 4">
            <a:extLst>
              <a:ext uri="{FF2B5EF4-FFF2-40B4-BE49-F238E27FC236}">
                <a16:creationId xmlns:a16="http://schemas.microsoft.com/office/drawing/2014/main" id="{CDD24767-F1E4-4E45-B1E7-F7CC07405A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4200" y="1246188"/>
            <a:ext cx="9870440" cy="4926012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Once the car listen to N+1, the N code in the list cannot be used even if it want listened by the car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GB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6179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AFB3B7F-B898-40F3-8EE4-38B8C0CE80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423" y="965200"/>
            <a:ext cx="10725149" cy="5248477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2853D80E-41AE-406E-801F-78F9BD992C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145" y="2249837"/>
            <a:ext cx="4486275" cy="44862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6BEA30-334B-4972-A866-7F9A22919F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4428" y="285274"/>
            <a:ext cx="6767252" cy="679926"/>
          </a:xfrm>
        </p:spPr>
        <p:txBody>
          <a:bodyPr>
            <a:noAutofit/>
          </a:bodyPr>
          <a:lstStyle/>
          <a:p>
            <a:pPr algn="l"/>
            <a:r>
              <a:rPr lang="en-GB" sz="4000" b="1" dirty="0" err="1">
                <a:solidFill>
                  <a:srgbClr val="D22A43"/>
                </a:solidFill>
              </a:rPr>
              <a:t>RollJam</a:t>
            </a:r>
            <a:r>
              <a:rPr lang="en-GB" sz="4000" b="1" dirty="0">
                <a:solidFill>
                  <a:srgbClr val="D22A43"/>
                </a:solidFill>
              </a:rPr>
              <a:t> Attack</a:t>
            </a:r>
            <a:endParaRPr lang="en-US" sz="2800" b="1" dirty="0">
              <a:solidFill>
                <a:srgbClr val="D22A43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3FA1DE3-F199-4E62-83EE-C0D99375F7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427" y="6330950"/>
            <a:ext cx="968663" cy="41793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A0D49F-5CAD-4ABD-BFDE-F433ABEF718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5149" y="6334782"/>
            <a:ext cx="1142423" cy="414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1027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Assignment 5: Cars and Key Fobs">
            <a:extLst>
              <a:ext uri="{FF2B5EF4-FFF2-40B4-BE49-F238E27FC236}">
                <a16:creationId xmlns:a16="http://schemas.microsoft.com/office/drawing/2014/main" id="{5B3C5A31-442A-4735-BEFA-8C663F515D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6092" y="3660648"/>
            <a:ext cx="8861425" cy="2557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2853D80E-41AE-406E-801F-78F9BD992C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145" y="2249837"/>
            <a:ext cx="4486275" cy="44862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6BEA30-334B-4972-A866-7F9A22919F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4428" y="285274"/>
            <a:ext cx="7773092" cy="679926"/>
          </a:xfrm>
        </p:spPr>
        <p:txBody>
          <a:bodyPr>
            <a:noAutofit/>
          </a:bodyPr>
          <a:lstStyle/>
          <a:p>
            <a:pPr algn="l"/>
            <a:r>
              <a:rPr lang="en-GB" sz="4000" b="1" dirty="0">
                <a:solidFill>
                  <a:srgbClr val="D22A43"/>
                </a:solidFill>
              </a:rPr>
              <a:t>Let’s increase the security</a:t>
            </a:r>
            <a:endParaRPr lang="en-US" sz="2800" b="1" dirty="0">
              <a:solidFill>
                <a:srgbClr val="D22A43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3FA1DE3-F199-4E62-83EE-C0D99375F7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427" y="6330950"/>
            <a:ext cx="968663" cy="41793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A0D49F-5CAD-4ABD-BFDE-F433ABEF718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5149" y="6334782"/>
            <a:ext cx="1142423" cy="414098"/>
          </a:xfrm>
          <a:prstGeom prst="rect">
            <a:avLst/>
          </a:prstGeom>
        </p:spPr>
      </p:pic>
      <p:sp>
        <p:nvSpPr>
          <p:cNvPr id="11" name="Subtitle 4">
            <a:extLst>
              <a:ext uri="{FF2B5EF4-FFF2-40B4-BE49-F238E27FC236}">
                <a16:creationId xmlns:a16="http://schemas.microsoft.com/office/drawing/2014/main" id="{CDD24767-F1E4-4E45-B1E7-F7CC07405A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4201" y="1246188"/>
            <a:ext cx="5420360" cy="4926012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 add an encryption to the code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 code is now encrypted at the key fob and then decrypted at the car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If the decryption was true and the counter is increased from the last time the car listen to the counter the car unlocks</a:t>
            </a:r>
            <a:r>
              <a:rPr lang="en-GB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lang="en-GB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en-GB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GB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26355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E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94FC9B25-CE6B-42BB-A663-26D9D28B03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3500000">
            <a:off x="-1535315" y="1118275"/>
            <a:ext cx="4486275" cy="4486275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2853D80E-41AE-406E-801F-78F9BD992C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700000">
            <a:off x="9241039" y="1038258"/>
            <a:ext cx="4486275" cy="44862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6BEA30-334B-4972-A866-7F9A22919F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72618" y="1867143"/>
            <a:ext cx="2446763" cy="679926"/>
          </a:xfrm>
        </p:spPr>
        <p:txBody>
          <a:bodyPr>
            <a:noAutofit/>
          </a:bodyPr>
          <a:lstStyle/>
          <a:p>
            <a:r>
              <a:rPr lang="en-GB" sz="4000" b="1" dirty="0">
                <a:solidFill>
                  <a:schemeClr val="bg1"/>
                </a:solidFill>
              </a:rPr>
              <a:t>Disclaimer</a:t>
            </a:r>
            <a:endParaRPr lang="en-US" sz="2800" b="1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3FA1DE3-F199-4E62-83EE-C0D99375F759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427" y="6330950"/>
            <a:ext cx="968663" cy="41793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A0D49F-5CAD-4ABD-BFDE-F433ABEF7183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5149" y="6334782"/>
            <a:ext cx="1142423" cy="414098"/>
          </a:xfrm>
          <a:prstGeom prst="rect">
            <a:avLst/>
          </a:prstGeom>
        </p:spPr>
      </p:pic>
      <p:sp>
        <p:nvSpPr>
          <p:cNvPr id="11" name="Subtitle 4">
            <a:extLst>
              <a:ext uri="{FF2B5EF4-FFF2-40B4-BE49-F238E27FC236}">
                <a16:creationId xmlns:a16="http://schemas.microsoft.com/office/drawing/2014/main" id="{CDD24767-F1E4-4E45-B1E7-F7CC07405A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27494" y="2750121"/>
            <a:ext cx="8137010" cy="1784558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</a:pPr>
            <a:r>
              <a:rPr lang="en-GB" sz="2000" dirty="0">
                <a:solidFill>
                  <a:schemeClr val="bg1"/>
                </a:solidFill>
              </a:rPr>
              <a:t>Please note that this session is for </a:t>
            </a:r>
            <a:r>
              <a:rPr lang="en-GB" sz="2000" b="1" u="sng" dirty="0">
                <a:solidFill>
                  <a:schemeClr val="bg1"/>
                </a:solidFill>
              </a:rPr>
              <a:t>educational purposes only</a:t>
            </a:r>
            <a:r>
              <a:rPr lang="en-GB" sz="2000" dirty="0">
                <a:solidFill>
                  <a:schemeClr val="bg1"/>
                </a:solidFill>
              </a:rPr>
              <a:t>, </a:t>
            </a:r>
            <a:br>
              <a:rPr lang="ar-EG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GB" sz="3000" b="1" dirty="0">
                <a:solidFill>
                  <a:srgbClr val="FFC000"/>
                </a:solidFill>
                <a:highlight>
                  <a:srgbClr val="800000"/>
                </a:highlight>
              </a:rPr>
              <a:t>I hold no responsibility for any unexpected car disappearances in Egypt.</a:t>
            </a:r>
            <a:r>
              <a:rPr lang="en-GB" sz="3000" b="1" dirty="0">
                <a:solidFill>
                  <a:srgbClr val="FFC000"/>
                </a:solidFill>
              </a:rPr>
              <a:t> </a:t>
            </a:r>
            <a:br>
              <a:rPr lang="ar-EG" sz="3000" b="1" dirty="0">
                <a:solidFill>
                  <a:srgbClr val="FFC000"/>
                </a:solidFill>
              </a:rPr>
            </a:br>
            <a:r>
              <a:rPr lang="en-GB" sz="2000" dirty="0">
                <a:solidFill>
                  <a:schemeClr val="bg1"/>
                </a:solidFill>
              </a:rPr>
              <a:t>Let's keep the learning light-hearted and the cars where they belong!.</a:t>
            </a:r>
            <a:endParaRPr lang="ar-EG" sz="2000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</a:pPr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😅😅😅</a:t>
            </a:r>
          </a:p>
          <a:p>
            <a:pPr>
              <a:lnSpc>
                <a:spcPct val="100000"/>
              </a:lnSpc>
            </a:pPr>
            <a:endParaRPr lang="en-GB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21771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6BEA30-334B-4972-A866-7F9A22919F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1834" y="3167397"/>
            <a:ext cx="6108329" cy="1193765"/>
          </a:xfrm>
        </p:spPr>
        <p:txBody>
          <a:bodyPr>
            <a:noAutofit/>
          </a:bodyPr>
          <a:lstStyle/>
          <a:p>
            <a:r>
              <a:rPr lang="en-GB" sz="5400" b="1" dirty="0">
                <a:solidFill>
                  <a:srgbClr val="D22A43"/>
                </a:solidFill>
              </a:rPr>
              <a:t>Does encryption adds any security ? </a:t>
            </a:r>
            <a:endParaRPr lang="en-GB" sz="4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3FA1DE3-F199-4E62-83EE-C0D99375F7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427" y="6330950"/>
            <a:ext cx="968663" cy="41793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A0D49F-5CAD-4ABD-BFDE-F433ABEF71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5149" y="6334782"/>
            <a:ext cx="1142423" cy="41409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E75C45F-6D72-4A01-8C4D-83C32D60515A}"/>
              </a:ext>
            </a:extLst>
          </p:cNvPr>
          <p:cNvSpPr/>
          <p:nvPr/>
        </p:nvSpPr>
        <p:spPr>
          <a:xfrm>
            <a:off x="5238112" y="6401415"/>
            <a:ext cx="171577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200"/>
              <a:t>Mohamed salah-el-den</a:t>
            </a:r>
            <a:endParaRPr lang="en-US" sz="120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91D5BFC-EB22-4F98-9B89-6BC9A86A1D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700000">
            <a:off x="8366334" y="1124502"/>
            <a:ext cx="4486275" cy="4486275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C65F128E-071D-4C7B-9ACC-4E34FE6592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3500000">
            <a:off x="-660611" y="1118275"/>
            <a:ext cx="4486275" cy="448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9182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 descr="Fast, Furious and Insecure: Passive Keyless Entry and Start in Modern  Supercars - COSIC">
            <a:extLst>
              <a:ext uri="{FF2B5EF4-FFF2-40B4-BE49-F238E27FC236}">
                <a16:creationId xmlns:a16="http://schemas.microsoft.com/office/drawing/2014/main" id="{B029F08C-10F8-4EA7-BEEC-31041C0DA2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8548" y="876300"/>
            <a:ext cx="6181725" cy="529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2853D80E-41AE-406E-801F-78F9BD992C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145" y="2249837"/>
            <a:ext cx="4486275" cy="44862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6BEA30-334B-4972-A866-7F9A22919F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4428" y="285274"/>
            <a:ext cx="7773092" cy="679926"/>
          </a:xfrm>
        </p:spPr>
        <p:txBody>
          <a:bodyPr>
            <a:noAutofit/>
          </a:bodyPr>
          <a:lstStyle/>
          <a:p>
            <a:pPr algn="l"/>
            <a:r>
              <a:rPr lang="en-GB" sz="4000" b="1" dirty="0">
                <a:solidFill>
                  <a:srgbClr val="D22A43"/>
                </a:solidFill>
              </a:rPr>
              <a:t>Challenge response </a:t>
            </a:r>
            <a:r>
              <a:rPr lang="en-GB" sz="4000" b="1" dirty="0" err="1">
                <a:solidFill>
                  <a:srgbClr val="D22A43"/>
                </a:solidFill>
              </a:rPr>
              <a:t>keyfob</a:t>
            </a:r>
            <a:endParaRPr lang="en-US" sz="2800" b="1" dirty="0">
              <a:solidFill>
                <a:srgbClr val="D22A43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3FA1DE3-F199-4E62-83EE-C0D99375F7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427" y="6330950"/>
            <a:ext cx="968663" cy="41793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A0D49F-5CAD-4ABD-BFDE-F433ABEF718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5149" y="6334782"/>
            <a:ext cx="1142423" cy="414098"/>
          </a:xfrm>
          <a:prstGeom prst="rect">
            <a:avLst/>
          </a:prstGeom>
        </p:spPr>
      </p:pic>
      <p:sp>
        <p:nvSpPr>
          <p:cNvPr id="11" name="Subtitle 4">
            <a:extLst>
              <a:ext uri="{FF2B5EF4-FFF2-40B4-BE49-F238E27FC236}">
                <a16:creationId xmlns:a16="http://schemas.microsoft.com/office/drawing/2014/main" id="{CDD24767-F1E4-4E45-B1E7-F7CC07405A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4201" y="1246188"/>
            <a:ext cx="5420360" cy="4926012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 the challenge response key fob the car sends a new code every time the key fob user press the button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 key fob encrypt the transmitted challenge and resend it to the car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 car decrypt the response and if the decrypted message matches the transmitted challenge, the car opens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GB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en-GB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GB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84606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 descr="Protect Your R&amp;D Investment with Secure Authentication | Analog Devices">
            <a:extLst>
              <a:ext uri="{FF2B5EF4-FFF2-40B4-BE49-F238E27FC236}">
                <a16:creationId xmlns:a16="http://schemas.microsoft.com/office/drawing/2014/main" id="{C1476008-A222-47D1-886D-791DF12DCB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7" t="3571" r="2463" b="3217"/>
          <a:stretch/>
        </p:blipFill>
        <p:spPr bwMode="auto">
          <a:xfrm>
            <a:off x="2966720" y="1270000"/>
            <a:ext cx="6228080" cy="4754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2853D80E-41AE-406E-801F-78F9BD992C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145" y="2249837"/>
            <a:ext cx="4486275" cy="44862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6BEA30-334B-4972-A866-7F9A22919F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4428" y="285274"/>
            <a:ext cx="7773092" cy="679926"/>
          </a:xfrm>
        </p:spPr>
        <p:txBody>
          <a:bodyPr>
            <a:noAutofit/>
          </a:bodyPr>
          <a:lstStyle/>
          <a:p>
            <a:pPr algn="l"/>
            <a:r>
              <a:rPr lang="en-GB" sz="4000" b="1" dirty="0">
                <a:solidFill>
                  <a:srgbClr val="D22A43"/>
                </a:solidFill>
              </a:rPr>
              <a:t>Challenge response key fob</a:t>
            </a:r>
            <a:endParaRPr lang="en-US" sz="2800" b="1" dirty="0">
              <a:solidFill>
                <a:srgbClr val="D22A43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3FA1DE3-F199-4E62-83EE-C0D99375F7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427" y="6330950"/>
            <a:ext cx="968663" cy="41793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A0D49F-5CAD-4ABD-BFDE-F433ABEF718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5149" y="6334782"/>
            <a:ext cx="1142423" cy="414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5123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84C9762-29B8-4A51-ABC7-C4D9082F95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5185"/>
          <a:stretch/>
        </p:blipFill>
        <p:spPr>
          <a:xfrm>
            <a:off x="2622576" y="2460588"/>
            <a:ext cx="7606104" cy="3311629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2853D80E-41AE-406E-801F-78F9BD992C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145" y="2249837"/>
            <a:ext cx="4486275" cy="44862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6BEA30-334B-4972-A866-7F9A22919F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4428" y="285274"/>
            <a:ext cx="4975706" cy="679926"/>
          </a:xfrm>
        </p:spPr>
        <p:txBody>
          <a:bodyPr>
            <a:noAutofit/>
          </a:bodyPr>
          <a:lstStyle/>
          <a:p>
            <a:pPr algn="l"/>
            <a:r>
              <a:rPr lang="en-GB" sz="4000" b="1" dirty="0">
                <a:solidFill>
                  <a:srgbClr val="D22A43"/>
                </a:solidFill>
              </a:rPr>
              <a:t>Relay attack</a:t>
            </a:r>
            <a:endParaRPr lang="en-US" sz="2800" b="1" dirty="0">
              <a:solidFill>
                <a:srgbClr val="D22A43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3FA1DE3-F199-4E62-83EE-C0D99375F7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427" y="6330950"/>
            <a:ext cx="968663" cy="41793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A0D49F-5CAD-4ABD-BFDE-F433ABEF718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5149" y="6334782"/>
            <a:ext cx="1142423" cy="414098"/>
          </a:xfrm>
          <a:prstGeom prst="rect">
            <a:avLst/>
          </a:prstGeom>
        </p:spPr>
      </p:pic>
      <p:sp>
        <p:nvSpPr>
          <p:cNvPr id="11" name="Subtitle 4">
            <a:extLst>
              <a:ext uri="{FF2B5EF4-FFF2-40B4-BE49-F238E27FC236}">
                <a16:creationId xmlns:a16="http://schemas.microsoft.com/office/drawing/2014/main" id="{CDD24767-F1E4-4E45-B1E7-F7CC07405A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4200" y="1246188"/>
            <a:ext cx="7546787" cy="4926012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attackers use specialized devices to intercept and amplify the signal between a key fob and a vehicle, tricking the car into thinking the fob is nearby and gaining unauthorized access. </a:t>
            </a:r>
          </a:p>
        </p:txBody>
      </p:sp>
    </p:spTree>
    <p:extLst>
      <p:ext uri="{BB962C8B-B14F-4D97-AF65-F5344CB8AC3E}">
        <p14:creationId xmlns:p14="http://schemas.microsoft.com/office/powerpoint/2010/main" val="34448060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6BEA30-334B-4972-A866-7F9A22919F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29831" y="2832117"/>
            <a:ext cx="8132336" cy="1193765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GB" sz="5400" b="1" dirty="0">
                <a:solidFill>
                  <a:srgbClr val="D22A43"/>
                </a:solidFill>
              </a:rPr>
              <a:t>Let’s steal some one’s car</a:t>
            </a:r>
            <a:br>
              <a:rPr lang="en-GB" sz="5400" b="1" dirty="0">
                <a:solidFill>
                  <a:srgbClr val="D22A43"/>
                </a:solidFill>
              </a:rPr>
            </a:br>
            <a:r>
              <a:rPr lang="en-GB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Just for learning</a:t>
            </a:r>
            <a:endParaRPr lang="en-GB" sz="4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3FA1DE3-F199-4E62-83EE-C0D99375F7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427" y="6330950"/>
            <a:ext cx="968663" cy="41793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A0D49F-5CAD-4ABD-BFDE-F433ABEF71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5149" y="6334782"/>
            <a:ext cx="1142423" cy="414098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D91D5BFC-EB22-4F98-9B89-6BC9A86A1D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700000">
            <a:off x="8366334" y="1124502"/>
            <a:ext cx="4486275" cy="4486275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C65F128E-071D-4C7B-9ACC-4E34FE6592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3500000">
            <a:off x="-660611" y="1118275"/>
            <a:ext cx="4486275" cy="448627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48FE8A2-4855-410B-9E4B-E6DDA1208125}"/>
              </a:ext>
            </a:extLst>
          </p:cNvPr>
          <p:cNvSpPr txBox="1"/>
          <p:nvPr/>
        </p:nvSpPr>
        <p:spPr>
          <a:xfrm>
            <a:off x="7004593" y="3516869"/>
            <a:ext cx="72136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000" b="0" i="0" dirty="0">
                <a:solidFill>
                  <a:srgbClr val="333333"/>
                </a:solidFill>
                <a:effectLst/>
                <a:latin typeface="Segoe UI Emoji" panose="020B0502040204020203" pitchFamily="34" charset="0"/>
              </a:rPr>
              <a:t>😇</a:t>
            </a:r>
            <a:endParaRPr lang="en-GB" sz="400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85B0DA81-D575-4ED0-B667-D08BB5DE76FC}"/>
              </a:ext>
            </a:extLst>
          </p:cNvPr>
          <p:cNvSpPr txBox="1">
            <a:spLocks/>
          </p:cNvSpPr>
          <p:nvPr/>
        </p:nvSpPr>
        <p:spPr>
          <a:xfrm>
            <a:off x="2029831" y="4327398"/>
            <a:ext cx="8132336" cy="77422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Don’t try this at home, ……</a:t>
            </a:r>
            <a:r>
              <a:rPr lang="en-GB" sz="2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ummm</a:t>
            </a:r>
            <a:r>
              <a:rPr lang="en-GB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or you can try it but you don’t have the SDR device due to                     regulations</a:t>
            </a:r>
            <a:endParaRPr lang="en-GB" sz="4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FA21C0B-3266-4983-9451-EBFE71EF6D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145" y="4715521"/>
            <a:ext cx="1142423" cy="41409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E5E77A0-F0CB-4722-8EA7-A35CD631DEA7}"/>
              </a:ext>
            </a:extLst>
          </p:cNvPr>
          <p:cNvSpPr txBox="1"/>
          <p:nvPr/>
        </p:nvSpPr>
        <p:spPr>
          <a:xfrm>
            <a:off x="9149653" y="4649439"/>
            <a:ext cx="5842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b="0" i="0" dirty="0">
                <a:solidFill>
                  <a:srgbClr val="333333"/>
                </a:solidFill>
                <a:effectLst/>
                <a:latin typeface="Segoe UI Emoji" panose="020B0502040204020203" pitchFamily="34" charset="0"/>
              </a:rPr>
              <a:t>😎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249811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Skull Hacking Time 4k, HD Artist, 4k Wallpapers, Images, Backgrounds,  Photos and Pictures">
            <a:extLst>
              <a:ext uri="{FF2B5EF4-FFF2-40B4-BE49-F238E27FC236}">
                <a16:creationId xmlns:a16="http://schemas.microsoft.com/office/drawing/2014/main" id="{23D76CD8-64F5-4EBB-B2D7-7778FBB4D8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792"/>
          <a:stretch/>
        </p:blipFill>
        <p:spPr bwMode="auto">
          <a:xfrm>
            <a:off x="3632200" y="0"/>
            <a:ext cx="85598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6BEA30-334B-4972-A866-7F9A22919F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90515" y="2971800"/>
            <a:ext cx="4606619" cy="1204479"/>
          </a:xfrm>
        </p:spPr>
        <p:txBody>
          <a:bodyPr>
            <a:normAutofit/>
          </a:bodyPr>
          <a:lstStyle/>
          <a:p>
            <a:pPr algn="l"/>
            <a:r>
              <a:rPr lang="en-GB" sz="8000" b="1" dirty="0">
                <a:solidFill>
                  <a:srgbClr val="D22A43"/>
                </a:solidFill>
              </a:rPr>
              <a:t>Thank you</a:t>
            </a:r>
            <a:endParaRPr lang="en-US" sz="13800" b="1" dirty="0">
              <a:solidFill>
                <a:srgbClr val="D22A43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3FA1DE3-F199-4E62-83EE-C0D99375F7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427" y="6330950"/>
            <a:ext cx="968663" cy="41793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A0D49F-5CAD-4ABD-BFDE-F433ABEF71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5149" y="6334782"/>
            <a:ext cx="1142423" cy="414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2028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6BEA30-334B-4972-A866-7F9A22919F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69429" y="2384169"/>
            <a:ext cx="9140042" cy="1954485"/>
          </a:xfrm>
        </p:spPr>
        <p:txBody>
          <a:bodyPr>
            <a:noAutofit/>
          </a:bodyPr>
          <a:lstStyle/>
          <a:p>
            <a:r>
              <a:rPr lang="en-US" sz="5400" b="1" dirty="0">
                <a:solidFill>
                  <a:srgbClr val="D22A43"/>
                </a:solidFill>
              </a:rPr>
              <a:t>Introduction to</a:t>
            </a:r>
            <a:br>
              <a:rPr lang="en-US" sz="5400" b="1" dirty="0">
                <a:solidFill>
                  <a:srgbClr val="D22A43"/>
                </a:solidFill>
              </a:rPr>
            </a:br>
            <a:r>
              <a:rPr lang="en-US" sz="5400" b="1" dirty="0">
                <a:solidFill>
                  <a:srgbClr val="D22A43"/>
                </a:solidFill>
              </a:rPr>
              <a:t>Car locking system</a:t>
            </a:r>
            <a:br>
              <a:rPr lang="en-GB" b="1" dirty="0">
                <a:solidFill>
                  <a:srgbClr val="D22A43"/>
                </a:solidFill>
              </a:rPr>
            </a:br>
            <a:r>
              <a:rPr lang="en-GB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What, Why and Wow Key Fobs Work</a:t>
            </a:r>
            <a:endParaRPr lang="en-GB" sz="4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3FA1DE3-F199-4E62-83EE-C0D99375F7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427" y="6330950"/>
            <a:ext cx="968663" cy="41793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A0D49F-5CAD-4ABD-BFDE-F433ABEF71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5149" y="6334782"/>
            <a:ext cx="1142423" cy="41409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E75C45F-6D72-4A01-8C4D-83C32D60515A}"/>
              </a:ext>
            </a:extLst>
          </p:cNvPr>
          <p:cNvSpPr/>
          <p:nvPr/>
        </p:nvSpPr>
        <p:spPr>
          <a:xfrm>
            <a:off x="5238112" y="6401415"/>
            <a:ext cx="171577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200"/>
              <a:t>Mohamed salah-el-den</a:t>
            </a:r>
            <a:endParaRPr lang="en-US" sz="120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91D5BFC-EB22-4F98-9B89-6BC9A86A1D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700000">
            <a:off x="8366334" y="1124502"/>
            <a:ext cx="4486275" cy="4486275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C65F128E-071D-4C7B-9ACC-4E34FE6592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3500000">
            <a:off x="-660611" y="1118275"/>
            <a:ext cx="4486275" cy="448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5940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91D5BFC-EB22-4F98-9B89-6BC9A86A1D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700000">
            <a:off x="8366334" y="1124502"/>
            <a:ext cx="4486275" cy="44862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3FA1DE3-F199-4E62-83EE-C0D99375F7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427" y="6330950"/>
            <a:ext cx="968663" cy="41793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A0D49F-5CAD-4ABD-BFDE-F433ABEF71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5149" y="6334782"/>
            <a:ext cx="1142423" cy="41409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E75C45F-6D72-4A01-8C4D-83C32D60515A}"/>
              </a:ext>
            </a:extLst>
          </p:cNvPr>
          <p:cNvSpPr/>
          <p:nvPr/>
        </p:nvSpPr>
        <p:spPr>
          <a:xfrm>
            <a:off x="5238112" y="6401415"/>
            <a:ext cx="171577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200"/>
              <a:t>Mohamed salah-el-den</a:t>
            </a:r>
            <a:endParaRPr lang="en-US" sz="120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C65F128E-071D-4C7B-9ACC-4E34FE6592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3500000">
            <a:off x="-660611" y="1118275"/>
            <a:ext cx="4486275" cy="4486275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1C76BD03-0617-4C65-9765-C983687278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4428" y="285274"/>
            <a:ext cx="4975706" cy="679926"/>
          </a:xfrm>
        </p:spPr>
        <p:txBody>
          <a:bodyPr>
            <a:noAutofit/>
          </a:bodyPr>
          <a:lstStyle/>
          <a:p>
            <a:pPr algn="l"/>
            <a:r>
              <a:rPr lang="en-GB" sz="4000" b="1" dirty="0">
                <a:solidFill>
                  <a:srgbClr val="D22A43"/>
                </a:solidFill>
              </a:rPr>
              <a:t>Car locking system</a:t>
            </a:r>
            <a:endParaRPr lang="en-US" sz="2800" b="1" dirty="0">
              <a:solidFill>
                <a:srgbClr val="D22A43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43D1F5-C56C-423B-B8BC-2F1E9E9BDA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36854" y="2919413"/>
            <a:ext cx="6675698" cy="883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9908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91D5BFC-EB22-4F98-9B89-6BC9A86A1D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700000">
            <a:off x="8366334" y="1124502"/>
            <a:ext cx="4486275" cy="44862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3FA1DE3-F199-4E62-83EE-C0D99375F7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427" y="6330950"/>
            <a:ext cx="968663" cy="41793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A0D49F-5CAD-4ABD-BFDE-F433ABEF71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5149" y="6334782"/>
            <a:ext cx="1142423" cy="41409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E75C45F-6D72-4A01-8C4D-83C32D60515A}"/>
              </a:ext>
            </a:extLst>
          </p:cNvPr>
          <p:cNvSpPr/>
          <p:nvPr/>
        </p:nvSpPr>
        <p:spPr>
          <a:xfrm>
            <a:off x="5238112" y="6401415"/>
            <a:ext cx="171577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200"/>
              <a:t>Mohamed salah-el-den</a:t>
            </a:r>
            <a:endParaRPr lang="en-US" sz="120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C65F128E-071D-4C7B-9ACC-4E34FE6592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3500000">
            <a:off x="-660611" y="1118275"/>
            <a:ext cx="4486275" cy="4486275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1C76BD03-0617-4C65-9765-C983687278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4428" y="285274"/>
            <a:ext cx="4975706" cy="679926"/>
          </a:xfrm>
        </p:spPr>
        <p:txBody>
          <a:bodyPr>
            <a:noAutofit/>
          </a:bodyPr>
          <a:lstStyle/>
          <a:p>
            <a:pPr algn="l"/>
            <a:r>
              <a:rPr lang="en-GB" sz="4000" b="1" dirty="0">
                <a:solidFill>
                  <a:srgbClr val="D22A43"/>
                </a:solidFill>
              </a:rPr>
              <a:t>Car locking system</a:t>
            </a:r>
            <a:endParaRPr lang="en-US" sz="2800" b="1" dirty="0">
              <a:solidFill>
                <a:srgbClr val="D22A43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E46884-2659-4D99-84DF-701689AC12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768522"/>
            <a:ext cx="12192000" cy="3320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3456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94FBF747-D627-41FE-9EF1-F0B456AA3C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6399" y="384476"/>
            <a:ext cx="8074844" cy="6089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3FA1DE3-F199-4E62-83EE-C0D99375F7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427" y="6330950"/>
            <a:ext cx="968663" cy="41793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A0D49F-5CAD-4ABD-BFDE-F433ABEF71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5149" y="6334782"/>
            <a:ext cx="1142423" cy="41409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E75C45F-6D72-4A01-8C4D-83C32D60515A}"/>
              </a:ext>
            </a:extLst>
          </p:cNvPr>
          <p:cNvSpPr/>
          <p:nvPr/>
        </p:nvSpPr>
        <p:spPr>
          <a:xfrm>
            <a:off x="5238112" y="6401415"/>
            <a:ext cx="171577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200"/>
              <a:t>Mohamed salah-el-den</a:t>
            </a:r>
            <a:endParaRPr lang="en-US" sz="120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91D5BFC-EB22-4F98-9B89-6BC9A86A1D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700000">
            <a:off x="8366334" y="1124502"/>
            <a:ext cx="4486275" cy="4486275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C65F128E-071D-4C7B-9ACC-4E34FE6592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3500000">
            <a:off x="-660611" y="1118275"/>
            <a:ext cx="4486275" cy="4486275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D4CE81CE-A7CA-4B8D-B8B1-CCB99EBA32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4428" y="285274"/>
            <a:ext cx="4975706" cy="679926"/>
          </a:xfrm>
        </p:spPr>
        <p:txBody>
          <a:bodyPr>
            <a:noAutofit/>
          </a:bodyPr>
          <a:lstStyle/>
          <a:p>
            <a:pPr algn="l"/>
            <a:r>
              <a:rPr lang="en-GB" sz="4000" b="1" dirty="0">
                <a:solidFill>
                  <a:srgbClr val="D22A43"/>
                </a:solidFill>
              </a:rPr>
              <a:t>LF access antennas</a:t>
            </a:r>
            <a:endParaRPr lang="en-US" sz="2800" b="1" dirty="0">
              <a:solidFill>
                <a:srgbClr val="D22A4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38160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ar key fob flat isolated alarm design icon Vector Image">
            <a:extLst>
              <a:ext uri="{FF2B5EF4-FFF2-40B4-BE49-F238E27FC236}">
                <a16:creationId xmlns:a16="http://schemas.microsoft.com/office/drawing/2014/main" id="{713A6108-7EE0-42B9-ABC3-2344922613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11" t="18171" r="21642" b="24575"/>
          <a:stretch/>
        </p:blipFill>
        <p:spPr bwMode="auto">
          <a:xfrm>
            <a:off x="8130987" y="1465776"/>
            <a:ext cx="3539859" cy="3926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2853D80E-41AE-406E-801F-78F9BD992C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145" y="2249837"/>
            <a:ext cx="4486275" cy="44862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6BEA30-334B-4972-A866-7F9A22919F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4428" y="285274"/>
            <a:ext cx="4975706" cy="679926"/>
          </a:xfrm>
        </p:spPr>
        <p:txBody>
          <a:bodyPr>
            <a:noAutofit/>
          </a:bodyPr>
          <a:lstStyle/>
          <a:p>
            <a:pPr algn="l"/>
            <a:r>
              <a:rPr lang="en-GB" sz="4000" b="1" dirty="0">
                <a:solidFill>
                  <a:srgbClr val="D22A43"/>
                </a:solidFill>
              </a:rPr>
              <a:t>What is Key Fobs</a:t>
            </a:r>
            <a:endParaRPr lang="en-US" sz="2800" b="1" dirty="0">
              <a:solidFill>
                <a:srgbClr val="D22A43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3FA1DE3-F199-4E62-83EE-C0D99375F7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427" y="6330950"/>
            <a:ext cx="968663" cy="41793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A0D49F-5CAD-4ABD-BFDE-F433ABEF718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5149" y="6334782"/>
            <a:ext cx="1142423" cy="414098"/>
          </a:xfrm>
          <a:prstGeom prst="rect">
            <a:avLst/>
          </a:prstGeom>
        </p:spPr>
      </p:pic>
      <p:sp>
        <p:nvSpPr>
          <p:cNvPr id="11" name="Subtitle 4">
            <a:extLst>
              <a:ext uri="{FF2B5EF4-FFF2-40B4-BE49-F238E27FC236}">
                <a16:creationId xmlns:a16="http://schemas.microsoft.com/office/drawing/2014/main" id="{CDD24767-F1E4-4E45-B1E7-F7CC07405A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4200" y="1246188"/>
            <a:ext cx="7546787" cy="4926012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Key fobs offers security and </a:t>
            </a:r>
            <a:r>
              <a:rPr lang="en-GB" sz="2000" b="1" dirty="0">
                <a:solidFill>
                  <a:srgbClr val="C00000"/>
                </a:solidFill>
              </a:rPr>
              <a:t>access control </a:t>
            </a:r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for various devices.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also known as </a:t>
            </a:r>
            <a:r>
              <a:rPr lang="en-GB" sz="2000" b="1" dirty="0">
                <a:solidFill>
                  <a:srgbClr val="C00000"/>
                </a:solidFill>
              </a:rPr>
              <a:t>keyless entry remotes</a:t>
            </a:r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or keyless entry systems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operate through </a:t>
            </a:r>
            <a:r>
              <a:rPr lang="en-GB" sz="2000" b="1" dirty="0">
                <a:solidFill>
                  <a:srgbClr val="C00000"/>
                </a:solidFill>
              </a:rPr>
              <a:t>radio frequency</a:t>
            </a:r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technology.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This signal </a:t>
            </a:r>
            <a:r>
              <a:rPr lang="en-GB" sz="2000" b="1" dirty="0">
                <a:solidFill>
                  <a:srgbClr val="C00000"/>
                </a:solidFill>
              </a:rPr>
              <a:t>is received by the car receiver </a:t>
            </a:r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which then grants access or performs a specific action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Key fobs have become a </a:t>
            </a:r>
            <a:r>
              <a:rPr lang="en-GB" sz="2000" b="1" dirty="0">
                <a:solidFill>
                  <a:srgbClr val="C00000"/>
                </a:solidFill>
              </a:rPr>
              <a:t>standard feature </a:t>
            </a:r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 modern vehicles. </a:t>
            </a:r>
          </a:p>
        </p:txBody>
      </p:sp>
    </p:spTree>
    <p:extLst>
      <p:ext uri="{BB962C8B-B14F-4D97-AF65-F5344CB8AC3E}">
        <p14:creationId xmlns:p14="http://schemas.microsoft.com/office/powerpoint/2010/main" val="9209941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2853D80E-41AE-406E-801F-78F9BD992C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145" y="2249837"/>
            <a:ext cx="4486275" cy="44862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6BEA30-334B-4972-A866-7F9A22919F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4428" y="285274"/>
            <a:ext cx="4975706" cy="679926"/>
          </a:xfrm>
        </p:spPr>
        <p:txBody>
          <a:bodyPr>
            <a:noAutofit/>
          </a:bodyPr>
          <a:lstStyle/>
          <a:p>
            <a:pPr algn="l"/>
            <a:r>
              <a:rPr lang="en-GB" sz="4000" b="1" dirty="0">
                <a:solidFill>
                  <a:srgbClr val="D22A43"/>
                </a:solidFill>
              </a:rPr>
              <a:t>Key Fobs internals</a:t>
            </a:r>
            <a:endParaRPr lang="en-US" sz="2800" b="1" dirty="0">
              <a:solidFill>
                <a:srgbClr val="D22A43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3FA1DE3-F199-4E62-83EE-C0D99375F7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427" y="6330950"/>
            <a:ext cx="968663" cy="41793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A0D49F-5CAD-4ABD-BFDE-F433ABEF71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5149" y="6334782"/>
            <a:ext cx="1142423" cy="414098"/>
          </a:xfrm>
          <a:prstGeom prst="rect">
            <a:avLst/>
          </a:prstGeom>
        </p:spPr>
      </p:pic>
      <p:sp>
        <p:nvSpPr>
          <p:cNvPr id="11" name="Subtitle 4">
            <a:extLst>
              <a:ext uri="{FF2B5EF4-FFF2-40B4-BE49-F238E27FC236}">
                <a16:creationId xmlns:a16="http://schemas.microsoft.com/office/drawing/2014/main" id="{CDD24767-F1E4-4E45-B1E7-F7CC07405A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4201" y="1246188"/>
            <a:ext cx="5664200" cy="4926012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Key Fob includes this parts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Processing and RF generation chip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Antenna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Buttons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When the key is pressed the </a:t>
            </a:r>
            <a:r>
              <a:rPr lang="en-GB" sz="2000" b="1" dirty="0">
                <a:solidFill>
                  <a:srgbClr val="C00000"/>
                </a:solidFill>
              </a:rPr>
              <a:t>processing chip generates a code </a:t>
            </a:r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corresponding to the button being pressed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sz="2000" b="1" dirty="0">
                <a:solidFill>
                  <a:srgbClr val="C00000"/>
                </a:solidFill>
              </a:rPr>
              <a:t>Each button has its own code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 code is then </a:t>
            </a:r>
            <a:r>
              <a:rPr lang="en-GB" sz="2000" b="1" dirty="0">
                <a:solidFill>
                  <a:srgbClr val="C00000"/>
                </a:solidFill>
              </a:rPr>
              <a:t>modulates a radio frequency carrier</a:t>
            </a:r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wave to be sent over wireless channel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GB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3" name="Picture 2" descr="PDF] Lock It and Still Lose It - on the (In)Security of Automotive Remote  Keyless Entry Systems | Semantic Scholar">
            <a:extLst>
              <a:ext uri="{FF2B5EF4-FFF2-40B4-BE49-F238E27FC236}">
                <a16:creationId xmlns:a16="http://schemas.microsoft.com/office/drawing/2014/main" id="{D24ADDE3-0FEF-46E1-849A-CFF663D45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0722" y="1246188"/>
            <a:ext cx="5276850" cy="335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69276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12745</TotalTime>
  <Words>1008</Words>
  <Application>Microsoft Office PowerPoint</Application>
  <PresentationFormat>Widescreen</PresentationFormat>
  <Paragraphs>127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1" baseType="lpstr">
      <vt:lpstr>Arial</vt:lpstr>
      <vt:lpstr>Arial</vt:lpstr>
      <vt:lpstr>Calibri</vt:lpstr>
      <vt:lpstr>Calibri Light</vt:lpstr>
      <vt:lpstr>Segoe UI Emoji</vt:lpstr>
      <vt:lpstr>Office Theme</vt:lpstr>
      <vt:lpstr>Watch out your Car</vt:lpstr>
      <vt:lpstr>Agenda</vt:lpstr>
      <vt:lpstr>Disclaimer</vt:lpstr>
      <vt:lpstr>Introduction to Car locking system What, Why and Wow Key Fobs Work</vt:lpstr>
      <vt:lpstr>Car locking system</vt:lpstr>
      <vt:lpstr>Car locking system</vt:lpstr>
      <vt:lpstr>LF access antennas</vt:lpstr>
      <vt:lpstr>What is Key Fobs</vt:lpstr>
      <vt:lpstr>Key Fobs internals</vt:lpstr>
      <vt:lpstr>What is Key Fobs</vt:lpstr>
      <vt:lpstr>PowerPoint Presentation</vt:lpstr>
      <vt:lpstr>SDR Scan</vt:lpstr>
      <vt:lpstr>lets get the frequency range of some remotes</vt:lpstr>
      <vt:lpstr>How to send data over wireless RF frequency and modulation</vt:lpstr>
      <vt:lpstr>Digital Data over wireless</vt:lpstr>
      <vt:lpstr>Common Key fobs modulation</vt:lpstr>
      <vt:lpstr>Let’s see what modulation scheme do we use on SDR</vt:lpstr>
      <vt:lpstr>What if we jam the signal ?!</vt:lpstr>
      <vt:lpstr>Replay attack</vt:lpstr>
      <vt:lpstr>Let’s Replay</vt:lpstr>
      <vt:lpstr>Key Fobs Code types How key fob generates codes</vt:lpstr>
      <vt:lpstr>Key fob code</vt:lpstr>
      <vt:lpstr>Fixed code Key fobs</vt:lpstr>
      <vt:lpstr>Fixed code authentication</vt:lpstr>
      <vt:lpstr>Rolling code Key fobs</vt:lpstr>
      <vt:lpstr>Rolling codes list</vt:lpstr>
      <vt:lpstr>Rolling codes list</vt:lpstr>
      <vt:lpstr>RollJam Attack</vt:lpstr>
      <vt:lpstr>Let’s increase the security</vt:lpstr>
      <vt:lpstr>Does encryption adds any security ? </vt:lpstr>
      <vt:lpstr>Challenge response keyfob</vt:lpstr>
      <vt:lpstr>Challenge response key fob</vt:lpstr>
      <vt:lpstr>Relay attack</vt:lpstr>
      <vt:lpstr>Let’s steal some one’s car Just for learning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Mohamed Salah Eldin Hussein</dc:creator>
  <cp:lastModifiedBy>mohamed salah-el-den</cp:lastModifiedBy>
  <cp:revision>439</cp:revision>
  <dcterms:created xsi:type="dcterms:W3CDTF">2022-09-30T12:05:21Z</dcterms:created>
  <dcterms:modified xsi:type="dcterms:W3CDTF">2023-06-10T19:25:16Z</dcterms:modified>
</cp:coreProperties>
</file>